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Noto Sans T Chinese" panose="02020500000000000000" charset="-120"/>
      <p:regular r:id="rId11"/>
    </p:embeddedFont>
    <p:embeddedFont>
      <p:font typeface="Noto Sans T Chinese Bold" panose="02020500000000000000" charset="-120"/>
      <p:regular r:id="rId12"/>
    </p:embeddedFont>
    <p:embeddedFont>
      <p:font typeface="王漢宗特黑體" panose="02020500000000000000" charset="-12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1" d="100"/>
          <a:sy n="71" d="100"/>
        </p:scale>
        <p:origin x="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566513" y="-1985111"/>
            <a:ext cx="13313729" cy="13313729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id="4" name="TextBox 4"/>
          <p:cNvSpPr txBox="1"/>
          <p:nvPr/>
        </p:nvSpPr>
        <p:spPr>
          <a:xfrm>
            <a:off x="663477" y="1172864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63477" y="4331979"/>
            <a:ext cx="8480523" cy="1627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46"/>
              </a:lnSpc>
            </a:pPr>
            <a:r>
              <a:rPr lang="en-US" sz="7496" spc="-337" dirty="0" err="1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亞洲大學暨醫療體系</a:t>
            </a:r>
            <a:endParaRPr lang="en-US" sz="7496" spc="-337" dirty="0">
              <a:solidFill>
                <a:srgbClr val="000000"/>
              </a:solidFill>
              <a:latin typeface="王漢宗特黑體"/>
              <a:ea typeface="王漢宗特黑體"/>
              <a:cs typeface="王漢宗特黑體"/>
              <a:sym typeface="王漢宗特黑體"/>
            </a:endParaRPr>
          </a:p>
          <a:p>
            <a:pPr algn="l">
              <a:lnSpc>
                <a:spcPts val="3483"/>
              </a:lnSpc>
            </a:pPr>
            <a:r>
              <a:rPr lang="en-US" sz="3166" spc="-142" dirty="0" err="1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聯合智慧財產加值委員會</a:t>
            </a:r>
            <a:endParaRPr lang="en-US" sz="3166" spc="-142" dirty="0">
              <a:solidFill>
                <a:srgbClr val="000000"/>
              </a:solidFill>
              <a:latin typeface="王漢宗特黑體"/>
              <a:ea typeface="王漢宗特黑體"/>
              <a:cs typeface="王漢宗特黑體"/>
              <a:sym typeface="王漢宗特黑體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63477" y="6637236"/>
            <a:ext cx="3304572" cy="1327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專利申請簡報</a:t>
            </a:r>
          </a:p>
          <a:p>
            <a:pPr algn="just">
              <a:lnSpc>
                <a:spcPts val="5039"/>
              </a:lnSpc>
              <a:spcBef>
                <a:spcPct val="0"/>
              </a:spcBef>
            </a:pPr>
            <a:endParaRPr lang="en-US" sz="3599">
              <a:solidFill>
                <a:srgbClr val="000000"/>
              </a:solidFill>
              <a:latin typeface="王漢宗特黑體"/>
              <a:ea typeface="王漢宗特黑體"/>
              <a:cs typeface="王漢宗特黑體"/>
              <a:sym typeface="王漢宗特黑體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2">
            <a:extLst>
              <a:ext uri="{FF2B5EF4-FFF2-40B4-BE49-F238E27FC236}">
                <a16:creationId xmlns:a16="http://schemas.microsoft.com/office/drawing/2014/main" id="{B69BBC2B-F01C-48B1-8EF7-A7E7B68AEC8E}"/>
              </a:ext>
            </a:extLst>
          </p:cNvPr>
          <p:cNvGrpSpPr/>
          <p:nvPr/>
        </p:nvGrpSpPr>
        <p:grpSpPr>
          <a:xfrm>
            <a:off x="-3829029" y="-2732565"/>
            <a:ext cx="15620999" cy="15620999"/>
            <a:chOff x="-1023453" y="120578"/>
            <a:chExt cx="6350000" cy="6350000"/>
          </a:xfrm>
        </p:grpSpPr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id="{15B02F86-F277-4185-A703-7A4124125C00}"/>
                </a:ext>
              </a:extLst>
            </p:cNvPr>
            <p:cNvSpPr/>
            <p:nvPr/>
          </p:nvSpPr>
          <p:spPr>
            <a:xfrm>
              <a:off x="-1023453" y="120578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id="4" name="Group 4"/>
          <p:cNvGrpSpPr/>
          <p:nvPr/>
        </p:nvGrpSpPr>
        <p:grpSpPr>
          <a:xfrm>
            <a:off x="1028700" y="3153700"/>
            <a:ext cx="7056855" cy="3979599"/>
            <a:chOff x="0" y="0"/>
            <a:chExt cx="9409139" cy="5306133"/>
          </a:xfrm>
        </p:grpSpPr>
        <p:sp>
          <p:nvSpPr>
            <p:cNvPr id="5" name="TextBox 5"/>
            <p:cNvSpPr txBox="1"/>
            <p:nvPr/>
          </p:nvSpPr>
          <p:spPr>
            <a:xfrm>
              <a:off x="0" y="4830729"/>
              <a:ext cx="9409139" cy="4754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90"/>
                </a:lnSpc>
              </a:pPr>
              <a:r>
                <a:rPr lang="en-US" sz="2300">
                  <a:solidFill>
                    <a:srgbClr val="FFFFFF"/>
                  </a:solidFill>
                  <a:latin typeface="Noto Sans T Chinese"/>
                  <a:ea typeface="Noto Sans T Chinese"/>
                  <a:cs typeface="Noto Sans T Chinese"/>
                  <a:sym typeface="Noto Sans T Chinese"/>
                </a:rPr>
                <a:t>發明人: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33416"/>
              <a:ext cx="9409139" cy="43624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8399"/>
                </a:lnSpc>
              </a:pPr>
              <a:r>
                <a:rPr lang="en-US" sz="6999" spc="-139">
                  <a:solidFill>
                    <a:srgbClr val="FFFFFF"/>
                  </a:solidFill>
                  <a:latin typeface="王漢宗特黑體"/>
                  <a:ea typeface="王漢宗特黑體"/>
                  <a:cs typeface="王漢宗特黑體"/>
                  <a:sym typeface="王漢宗特黑體"/>
                </a:rPr>
                <a:t>技術名稱:</a:t>
              </a:r>
            </a:p>
            <a:p>
              <a:pPr algn="l">
                <a:lnSpc>
                  <a:spcPts val="8399"/>
                </a:lnSpc>
              </a:pPr>
              <a:endParaRPr lang="en-US" sz="6999" spc="-139">
                <a:solidFill>
                  <a:srgbClr val="FFFFFF"/>
                </a:solidFill>
                <a:latin typeface="王漢宗特黑體"/>
                <a:ea typeface="王漢宗特黑體"/>
                <a:cs typeface="王漢宗特黑體"/>
                <a:sym typeface="王漢宗特黑體"/>
              </a:endParaRPr>
            </a:p>
            <a:p>
              <a:pPr marL="0" lvl="0" indent="0" algn="l">
                <a:lnSpc>
                  <a:spcPts val="8399"/>
                </a:lnSpc>
              </a:pPr>
              <a:endParaRPr lang="en-US" sz="6999" spc="-139">
                <a:solidFill>
                  <a:srgbClr val="FFFFFF"/>
                </a:solidFill>
                <a:latin typeface="王漢宗特黑體"/>
                <a:ea typeface="王漢宗特黑體"/>
                <a:cs typeface="王漢宗特黑體"/>
                <a:sym typeface="王漢宗特黑體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2700000">
            <a:off x="10105880" y="5102049"/>
            <a:ext cx="12098771" cy="6654453"/>
            <a:chOff x="0" y="0"/>
            <a:chExt cx="4060919" cy="2233549"/>
          </a:xfrm>
        </p:grpSpPr>
        <p:sp>
          <p:nvSpPr>
            <p:cNvPr id="8" name="Freeform 8"/>
            <p:cNvSpPr/>
            <p:nvPr/>
          </p:nvSpPr>
          <p:spPr>
            <a:xfrm>
              <a:off x="19050" y="19050"/>
              <a:ext cx="4022947" cy="2195449"/>
            </a:xfrm>
            <a:custGeom>
              <a:avLst/>
              <a:gdLst/>
              <a:ahLst/>
              <a:cxnLst/>
              <a:rect l="l" t="t" r="r" b="b"/>
              <a:pathLst>
                <a:path w="4022947" h="2195449">
                  <a:moveTo>
                    <a:pt x="2925031" y="2195449"/>
                  </a:moveTo>
                  <a:lnTo>
                    <a:pt x="1097788" y="2195449"/>
                  </a:lnTo>
                  <a:cubicBezTo>
                    <a:pt x="491490" y="2195449"/>
                    <a:pt x="0" y="1703959"/>
                    <a:pt x="0" y="1097661"/>
                  </a:cubicBezTo>
                  <a:cubicBezTo>
                    <a:pt x="0" y="491490"/>
                    <a:pt x="491490" y="0"/>
                    <a:pt x="1097788" y="0"/>
                  </a:cubicBezTo>
                  <a:lnTo>
                    <a:pt x="2925158" y="0"/>
                  </a:lnTo>
                  <a:cubicBezTo>
                    <a:pt x="3531457" y="0"/>
                    <a:pt x="4022947" y="491490"/>
                    <a:pt x="4022947" y="1097788"/>
                  </a:cubicBezTo>
                  <a:cubicBezTo>
                    <a:pt x="4022820" y="1703959"/>
                    <a:pt x="3531329" y="2195449"/>
                    <a:pt x="2925031" y="2195449"/>
                  </a:cubicBezTo>
                  <a:close/>
                </a:path>
              </a:pathLst>
            </a:custGeom>
            <a:solidFill>
              <a:srgbClr val="F1EEEE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4060920" cy="2233549"/>
            </a:xfrm>
            <a:custGeom>
              <a:avLst/>
              <a:gdLst/>
              <a:ahLst/>
              <a:cxnLst/>
              <a:rect l="l" t="t" r="r" b="b"/>
              <a:pathLst>
                <a:path w="4060920" h="2233549">
                  <a:moveTo>
                    <a:pt x="2944081" y="2233549"/>
                  </a:moveTo>
                  <a:lnTo>
                    <a:pt x="1116838" y="2233549"/>
                  </a:lnTo>
                  <a:cubicBezTo>
                    <a:pt x="501015" y="2233549"/>
                    <a:pt x="0" y="1732534"/>
                    <a:pt x="0" y="1116838"/>
                  </a:cubicBezTo>
                  <a:cubicBezTo>
                    <a:pt x="0" y="501015"/>
                    <a:pt x="501015" y="0"/>
                    <a:pt x="1116838" y="0"/>
                  </a:cubicBezTo>
                  <a:lnTo>
                    <a:pt x="2944208" y="0"/>
                  </a:lnTo>
                  <a:cubicBezTo>
                    <a:pt x="3559904" y="0"/>
                    <a:pt x="4060920" y="501015"/>
                    <a:pt x="4060920" y="1116838"/>
                  </a:cubicBezTo>
                  <a:cubicBezTo>
                    <a:pt x="4060920" y="1732534"/>
                    <a:pt x="3559904" y="2233549"/>
                    <a:pt x="2944081" y="2233549"/>
                  </a:cubicBezTo>
                  <a:close/>
                  <a:moveTo>
                    <a:pt x="1116838" y="38100"/>
                  </a:moveTo>
                  <a:cubicBezTo>
                    <a:pt x="521970" y="38100"/>
                    <a:pt x="38100" y="521970"/>
                    <a:pt x="38100" y="1116838"/>
                  </a:cubicBezTo>
                  <a:cubicBezTo>
                    <a:pt x="38100" y="1711579"/>
                    <a:pt x="521970" y="2195576"/>
                    <a:pt x="1116838" y="2195576"/>
                  </a:cubicBezTo>
                  <a:lnTo>
                    <a:pt x="2944208" y="2195576"/>
                  </a:lnTo>
                  <a:cubicBezTo>
                    <a:pt x="3538950" y="2195576"/>
                    <a:pt x="4022947" y="1711706"/>
                    <a:pt x="4022947" y="1116838"/>
                  </a:cubicBezTo>
                  <a:cubicBezTo>
                    <a:pt x="4022820" y="521970"/>
                    <a:pt x="3538949" y="38100"/>
                    <a:pt x="2944081" y="38100"/>
                  </a:cubicBezTo>
                  <a:lnTo>
                    <a:pt x="1116838" y="38100"/>
                  </a:lnTo>
                  <a:close/>
                </a:path>
              </a:pathLst>
            </a:custGeom>
            <a:solidFill>
              <a:srgbClr val="F1EEEE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1044173" y="1279387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FFFFFF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71898" y="6145754"/>
            <a:ext cx="10471590" cy="5235795"/>
          </a:xfrm>
          <a:custGeom>
            <a:avLst/>
            <a:gdLst/>
            <a:ahLst/>
            <a:cxnLst/>
            <a:rect l="l" t="t" r="r" b="b"/>
            <a:pathLst>
              <a:path w="10471590" h="5235795">
                <a:moveTo>
                  <a:pt x="0" y="0"/>
                </a:moveTo>
                <a:lnTo>
                  <a:pt x="10471590" y="0"/>
                </a:lnTo>
                <a:lnTo>
                  <a:pt x="10471590" y="5235795"/>
                </a:lnTo>
                <a:lnTo>
                  <a:pt x="0" y="52357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3" name="Table 3"/>
          <p:cNvGraphicFramePr>
            <a:graphicFrameLocks noGrp="1"/>
          </p:cNvGraphicFramePr>
          <p:nvPr/>
        </p:nvGraphicFramePr>
        <p:xfrm>
          <a:off x="7707334" y="847725"/>
          <a:ext cx="9542440" cy="8591550"/>
        </p:xfrm>
        <a:graphic>
          <a:graphicData uri="http://schemas.openxmlformats.org/drawingml/2006/table">
            <a:tbl>
              <a:tblPr/>
              <a:tblGrid>
                <a:gridCol w="4771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71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29458"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6670"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5422"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AutoShape 4"/>
          <p:cNvSpPr/>
          <p:nvPr/>
        </p:nvSpPr>
        <p:spPr>
          <a:xfrm>
            <a:off x="1028700" y="7025514"/>
            <a:ext cx="5156628" cy="0"/>
          </a:xfrm>
          <a:prstGeom prst="line">
            <a:avLst/>
          </a:prstGeom>
          <a:ln w="752475" cap="rnd">
            <a:gradFill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zh-TW" altLang="en-US" dirty="0"/>
          </a:p>
        </p:txBody>
      </p:sp>
      <p:sp>
        <p:nvSpPr>
          <p:cNvPr id="5" name="TextBox 5"/>
          <p:cNvSpPr txBox="1"/>
          <p:nvPr/>
        </p:nvSpPr>
        <p:spPr>
          <a:xfrm>
            <a:off x="1028700" y="5106703"/>
            <a:ext cx="6553862" cy="1350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26"/>
              </a:lnSpc>
            </a:pPr>
            <a:r>
              <a:rPr lang="en-US" sz="4188" spc="-83" dirty="0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一、</a:t>
            </a:r>
          </a:p>
          <a:p>
            <a:pPr marL="0" lvl="0" indent="0" algn="l">
              <a:lnSpc>
                <a:spcPts val="5026"/>
              </a:lnSpc>
            </a:pPr>
            <a:r>
              <a:rPr lang="en-US" sz="4188" spc="-83" dirty="0" err="1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用此技術可做成的產品</a:t>
            </a:r>
            <a:endParaRPr lang="en-US" sz="4188" spc="-83" dirty="0">
              <a:solidFill>
                <a:srgbClr val="000000"/>
              </a:solidFill>
              <a:latin typeface="王漢宗特黑體"/>
              <a:ea typeface="王漢宗特黑體"/>
              <a:cs typeface="王漢宗特黑體"/>
              <a:sym typeface="王漢宗特黑體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028700" y="864568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507958" y="6844725"/>
            <a:ext cx="4318843" cy="307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45"/>
              </a:lnSpc>
            </a:pPr>
            <a:r>
              <a:rPr lang="en-US" sz="1889" dirty="0" err="1">
                <a:solidFill>
                  <a:srgbClr val="FFFFFF"/>
                </a:solidFill>
                <a:latin typeface="Noto Sans T Chinese"/>
                <a:ea typeface="Noto Sans T Chinese"/>
                <a:cs typeface="Noto Sans T Chinese"/>
                <a:sym typeface="Noto Sans T Chinese"/>
              </a:rPr>
              <a:t>允收標準：請列出產品名稱及產品圖片</a:t>
            </a:r>
            <a:endParaRPr lang="en-US" sz="1889" dirty="0">
              <a:solidFill>
                <a:srgbClr val="FFFFFF"/>
              </a:solidFill>
              <a:latin typeface="Noto Sans T Chinese"/>
              <a:ea typeface="Noto Sans T Chinese"/>
              <a:cs typeface="Noto Sans T Chinese"/>
              <a:sym typeface="Noto Sans T Chines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7886701" cy="10287000"/>
          </a:xfrm>
          <a:prstGeom prst="rect">
            <a:avLst/>
          </a:prstGeom>
          <a:solidFill>
            <a:srgbClr val="48B281"/>
          </a:solidFill>
        </p:spPr>
      </p:sp>
      <p:grpSp>
        <p:nvGrpSpPr>
          <p:cNvPr id="3" name="Group 3"/>
          <p:cNvGrpSpPr/>
          <p:nvPr/>
        </p:nvGrpSpPr>
        <p:grpSpPr>
          <a:xfrm rot="-3270436">
            <a:off x="-3819097" y="5388148"/>
            <a:ext cx="12098771" cy="6654453"/>
            <a:chOff x="0" y="0"/>
            <a:chExt cx="4060919" cy="2233549"/>
          </a:xfrm>
        </p:grpSpPr>
        <p:sp>
          <p:nvSpPr>
            <p:cNvPr id="4" name="Freeform 4"/>
            <p:cNvSpPr/>
            <p:nvPr/>
          </p:nvSpPr>
          <p:spPr>
            <a:xfrm>
              <a:off x="19050" y="19050"/>
              <a:ext cx="4022947" cy="2195449"/>
            </a:xfrm>
            <a:custGeom>
              <a:avLst/>
              <a:gdLst/>
              <a:ahLst/>
              <a:cxnLst/>
              <a:rect l="l" t="t" r="r" b="b"/>
              <a:pathLst>
                <a:path w="4022947" h="2195449">
                  <a:moveTo>
                    <a:pt x="2925031" y="2195449"/>
                  </a:moveTo>
                  <a:lnTo>
                    <a:pt x="1097788" y="2195449"/>
                  </a:lnTo>
                  <a:cubicBezTo>
                    <a:pt x="491490" y="2195449"/>
                    <a:pt x="0" y="1703959"/>
                    <a:pt x="0" y="1097661"/>
                  </a:cubicBezTo>
                  <a:cubicBezTo>
                    <a:pt x="0" y="491490"/>
                    <a:pt x="491490" y="0"/>
                    <a:pt x="1097788" y="0"/>
                  </a:cubicBezTo>
                  <a:lnTo>
                    <a:pt x="2925158" y="0"/>
                  </a:lnTo>
                  <a:cubicBezTo>
                    <a:pt x="3531457" y="0"/>
                    <a:pt x="4022947" y="491490"/>
                    <a:pt x="4022947" y="1097788"/>
                  </a:cubicBezTo>
                  <a:cubicBezTo>
                    <a:pt x="4022820" y="1703959"/>
                    <a:pt x="3531329" y="2195449"/>
                    <a:pt x="2925031" y="2195449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4060920" cy="2233549"/>
            </a:xfrm>
            <a:custGeom>
              <a:avLst/>
              <a:gdLst/>
              <a:ahLst/>
              <a:cxnLst/>
              <a:rect l="l" t="t" r="r" b="b"/>
              <a:pathLst>
                <a:path w="4060920" h="2233549">
                  <a:moveTo>
                    <a:pt x="2944081" y="2233549"/>
                  </a:moveTo>
                  <a:lnTo>
                    <a:pt x="1116838" y="2233549"/>
                  </a:lnTo>
                  <a:cubicBezTo>
                    <a:pt x="501015" y="2233549"/>
                    <a:pt x="0" y="1732534"/>
                    <a:pt x="0" y="1116838"/>
                  </a:cubicBezTo>
                  <a:cubicBezTo>
                    <a:pt x="0" y="501015"/>
                    <a:pt x="501015" y="0"/>
                    <a:pt x="1116838" y="0"/>
                  </a:cubicBezTo>
                  <a:lnTo>
                    <a:pt x="2944208" y="0"/>
                  </a:lnTo>
                  <a:cubicBezTo>
                    <a:pt x="3559904" y="0"/>
                    <a:pt x="4060920" y="501015"/>
                    <a:pt x="4060920" y="1116838"/>
                  </a:cubicBezTo>
                  <a:cubicBezTo>
                    <a:pt x="4060920" y="1732534"/>
                    <a:pt x="3559904" y="2233549"/>
                    <a:pt x="2944081" y="2233549"/>
                  </a:cubicBezTo>
                  <a:close/>
                  <a:moveTo>
                    <a:pt x="1116838" y="38100"/>
                  </a:moveTo>
                  <a:cubicBezTo>
                    <a:pt x="521970" y="38100"/>
                    <a:pt x="38100" y="521970"/>
                    <a:pt x="38100" y="1116838"/>
                  </a:cubicBezTo>
                  <a:cubicBezTo>
                    <a:pt x="38100" y="1711579"/>
                    <a:pt x="521970" y="2195576"/>
                    <a:pt x="1116838" y="2195576"/>
                  </a:cubicBezTo>
                  <a:lnTo>
                    <a:pt x="2944208" y="2195576"/>
                  </a:lnTo>
                  <a:cubicBezTo>
                    <a:pt x="3538950" y="2195576"/>
                    <a:pt x="4022947" y="1711706"/>
                    <a:pt x="4022947" y="1116838"/>
                  </a:cubicBezTo>
                  <a:cubicBezTo>
                    <a:pt x="4022820" y="521970"/>
                    <a:pt x="3538949" y="38100"/>
                    <a:pt x="2944081" y="38100"/>
                  </a:cubicBezTo>
                  <a:lnTo>
                    <a:pt x="1116838" y="38100"/>
                  </a:lnTo>
                  <a:close/>
                </a:path>
              </a:pathLst>
            </a:custGeom>
            <a:solidFill>
              <a:srgbClr val="68D6A3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075451" y="1043380"/>
            <a:ext cx="8183849" cy="1629727"/>
            <a:chOff x="0" y="0"/>
            <a:chExt cx="10911799" cy="2172970"/>
          </a:xfrm>
        </p:grpSpPr>
        <p:sp>
          <p:nvSpPr>
            <p:cNvPr id="7" name="TextBox 7"/>
            <p:cNvSpPr txBox="1"/>
            <p:nvPr/>
          </p:nvSpPr>
          <p:spPr>
            <a:xfrm>
              <a:off x="0" y="-95250"/>
              <a:ext cx="10911799" cy="10223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5520"/>
                </a:lnSpc>
              </a:pPr>
              <a:r>
                <a:rPr lang="en-US" sz="4600" spc="-92">
                  <a:solidFill>
                    <a:srgbClr val="000000"/>
                  </a:solidFill>
                  <a:latin typeface="王漢宗特黑體"/>
                  <a:ea typeface="王漢宗特黑體"/>
                  <a:cs typeface="王漢宗特黑體"/>
                  <a:sym typeface="王漢宗特黑體"/>
                </a:rPr>
                <a:t>二、技術做成的產品之市場規模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1708574"/>
              <a:ext cx="10911799" cy="4643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860"/>
                </a:lnSpc>
              </a:pPr>
              <a:r>
                <a:rPr lang="en-US" sz="2200" b="1">
                  <a:solidFill>
                    <a:srgbClr val="48B281"/>
                  </a:solidFill>
                  <a:latin typeface="Noto Sans T Chinese Bold"/>
                  <a:ea typeface="Noto Sans T Chinese Bold"/>
                  <a:cs typeface="Noto Sans T Chinese Bold"/>
                  <a:sym typeface="Noto Sans T Chinese Bold"/>
                </a:rPr>
                <a:t>（允收標準：請說明該產品要銷售的對象、產品市場規模大小）</a:t>
              </a: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23135" y="1172864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FFFFFF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8211105" y="1781175"/>
            <a:ext cx="1786609" cy="1786602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solidFill>
              <a:srgbClr val="48B28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4" name="Group 4"/>
          <p:cNvGrpSpPr/>
          <p:nvPr/>
        </p:nvGrpSpPr>
        <p:grpSpPr>
          <a:xfrm>
            <a:off x="-6275864" y="-1513365"/>
            <a:ext cx="13313729" cy="1331372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id="6" name="TextBox 6"/>
          <p:cNvSpPr txBox="1"/>
          <p:nvPr/>
        </p:nvSpPr>
        <p:spPr>
          <a:xfrm>
            <a:off x="1028700" y="4133555"/>
            <a:ext cx="5548985" cy="160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954"/>
              </a:lnSpc>
            </a:pPr>
            <a:r>
              <a:rPr lang="en-US" sz="4962" spc="-99">
                <a:solidFill>
                  <a:srgbClr val="FFFFFF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三、技術移轉及專利授權的現況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0767756" y="2247931"/>
            <a:ext cx="5974146" cy="853090"/>
            <a:chOff x="0" y="0"/>
            <a:chExt cx="7965528" cy="1137453"/>
          </a:xfrm>
        </p:grpSpPr>
        <p:sp>
          <p:nvSpPr>
            <p:cNvPr id="8" name="TextBox 8"/>
            <p:cNvSpPr txBox="1"/>
            <p:nvPr/>
          </p:nvSpPr>
          <p:spPr>
            <a:xfrm>
              <a:off x="0" y="675262"/>
              <a:ext cx="7965528" cy="4622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40"/>
                </a:lnSpc>
              </a:pPr>
              <a:endParaRPr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7965528" cy="5465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80"/>
                </a:lnSpc>
              </a:pPr>
              <a:r>
                <a:rPr lang="en-US" sz="2600" b="1">
                  <a:solidFill>
                    <a:srgbClr val="000000"/>
                  </a:solidFill>
                  <a:latin typeface="Noto Sans T Chinese Bold"/>
                  <a:ea typeface="Noto Sans T Chinese Bold"/>
                  <a:cs typeface="Noto Sans T Chinese Bold"/>
                  <a:sym typeface="Noto Sans T Chinese Bold"/>
                </a:rPr>
                <a:t> 1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767756" y="4359472"/>
            <a:ext cx="5974146" cy="414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80"/>
              </a:lnSpc>
            </a:pPr>
            <a:r>
              <a:rPr lang="en-US" sz="2600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 2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0767756" y="6880588"/>
            <a:ext cx="5974146" cy="853090"/>
            <a:chOff x="0" y="0"/>
            <a:chExt cx="7965528" cy="1137453"/>
          </a:xfrm>
        </p:grpSpPr>
        <p:sp>
          <p:nvSpPr>
            <p:cNvPr id="12" name="TextBox 12"/>
            <p:cNvSpPr txBox="1"/>
            <p:nvPr/>
          </p:nvSpPr>
          <p:spPr>
            <a:xfrm>
              <a:off x="0" y="675262"/>
              <a:ext cx="7965528" cy="4622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40"/>
                </a:lnSpc>
              </a:pPr>
              <a:endParaRPr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7965528" cy="5465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80"/>
                </a:lnSpc>
              </a:pPr>
              <a:r>
                <a:rPr lang="en-US" sz="2600" b="1">
                  <a:solidFill>
                    <a:srgbClr val="000000"/>
                  </a:solidFill>
                  <a:latin typeface="Noto Sans T Chinese Bold"/>
                  <a:ea typeface="Noto Sans T Chinese Bold"/>
                  <a:cs typeface="Noto Sans T Chinese Bold"/>
                  <a:sym typeface="Noto Sans T Chinese Bold"/>
                </a:rPr>
                <a:t>3</a:t>
              </a:r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8211105" y="4097504"/>
            <a:ext cx="1786609" cy="1786602"/>
            <a:chOff x="0" y="0"/>
            <a:chExt cx="6350000" cy="634997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solidFill>
              <a:srgbClr val="48B28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8211105" y="6413832"/>
            <a:ext cx="1786609" cy="1786602"/>
            <a:chOff x="0" y="0"/>
            <a:chExt cx="6350000" cy="634997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solidFill>
              <a:srgbClr val="48B281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18" name="TextBox 18"/>
          <p:cNvSpPr txBox="1"/>
          <p:nvPr/>
        </p:nvSpPr>
        <p:spPr>
          <a:xfrm>
            <a:off x="1028700" y="1145586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FFFFFF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28700" y="6225034"/>
            <a:ext cx="4967520" cy="567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82"/>
              </a:lnSpc>
            </a:pPr>
            <a:endParaRPr/>
          </a:p>
          <a:p>
            <a:pPr algn="ctr">
              <a:lnSpc>
                <a:spcPts val="2282"/>
              </a:lnSpc>
            </a:pPr>
            <a:r>
              <a:rPr lang="en-US" sz="1630" b="1">
                <a:solidFill>
                  <a:srgbClr val="FFFFFF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（允收標準：請列舉已在談產學、技轉或授權的廠商）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-1638239" y="5433711"/>
            <a:ext cx="9969865" cy="5483532"/>
            <a:chOff x="0" y="0"/>
            <a:chExt cx="4060919" cy="2233549"/>
          </a:xfrm>
        </p:grpSpPr>
        <p:sp>
          <p:nvSpPr>
            <p:cNvPr id="3" name="Freeform 3"/>
            <p:cNvSpPr/>
            <p:nvPr/>
          </p:nvSpPr>
          <p:spPr>
            <a:xfrm>
              <a:off x="19050" y="19050"/>
              <a:ext cx="4022947" cy="2195449"/>
            </a:xfrm>
            <a:custGeom>
              <a:avLst/>
              <a:gdLst/>
              <a:ahLst/>
              <a:cxnLst/>
              <a:rect l="l" t="t" r="r" b="b"/>
              <a:pathLst>
                <a:path w="4022947" h="2195449">
                  <a:moveTo>
                    <a:pt x="2925031" y="2195449"/>
                  </a:moveTo>
                  <a:lnTo>
                    <a:pt x="1097788" y="2195449"/>
                  </a:lnTo>
                  <a:cubicBezTo>
                    <a:pt x="491490" y="2195449"/>
                    <a:pt x="0" y="1703959"/>
                    <a:pt x="0" y="1097661"/>
                  </a:cubicBezTo>
                  <a:cubicBezTo>
                    <a:pt x="0" y="491490"/>
                    <a:pt x="491490" y="0"/>
                    <a:pt x="1097788" y="0"/>
                  </a:cubicBezTo>
                  <a:lnTo>
                    <a:pt x="2925158" y="0"/>
                  </a:lnTo>
                  <a:cubicBezTo>
                    <a:pt x="3531457" y="0"/>
                    <a:pt x="4022947" y="491490"/>
                    <a:pt x="4022947" y="1097788"/>
                  </a:cubicBezTo>
                  <a:cubicBezTo>
                    <a:pt x="4022820" y="1703959"/>
                    <a:pt x="3531329" y="2195449"/>
                    <a:pt x="2925031" y="2195449"/>
                  </a:cubicBezTo>
                  <a:close/>
                </a:path>
              </a:pathLst>
            </a:custGeom>
            <a:solidFill>
              <a:srgbClr val="F1EEEE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4060920" cy="2233549"/>
            </a:xfrm>
            <a:custGeom>
              <a:avLst/>
              <a:gdLst/>
              <a:ahLst/>
              <a:cxnLst/>
              <a:rect l="l" t="t" r="r" b="b"/>
              <a:pathLst>
                <a:path w="4060920" h="2233549">
                  <a:moveTo>
                    <a:pt x="2944081" y="2233549"/>
                  </a:moveTo>
                  <a:lnTo>
                    <a:pt x="1116838" y="2233549"/>
                  </a:lnTo>
                  <a:cubicBezTo>
                    <a:pt x="501015" y="2233549"/>
                    <a:pt x="0" y="1732534"/>
                    <a:pt x="0" y="1116838"/>
                  </a:cubicBezTo>
                  <a:cubicBezTo>
                    <a:pt x="0" y="501015"/>
                    <a:pt x="501015" y="0"/>
                    <a:pt x="1116838" y="0"/>
                  </a:cubicBezTo>
                  <a:lnTo>
                    <a:pt x="2944208" y="0"/>
                  </a:lnTo>
                  <a:cubicBezTo>
                    <a:pt x="3559904" y="0"/>
                    <a:pt x="4060920" y="501015"/>
                    <a:pt x="4060920" y="1116838"/>
                  </a:cubicBezTo>
                  <a:cubicBezTo>
                    <a:pt x="4060920" y="1732534"/>
                    <a:pt x="3559904" y="2233549"/>
                    <a:pt x="2944081" y="2233549"/>
                  </a:cubicBezTo>
                  <a:close/>
                  <a:moveTo>
                    <a:pt x="1116838" y="38100"/>
                  </a:moveTo>
                  <a:cubicBezTo>
                    <a:pt x="521970" y="38100"/>
                    <a:pt x="38100" y="521970"/>
                    <a:pt x="38100" y="1116838"/>
                  </a:cubicBezTo>
                  <a:cubicBezTo>
                    <a:pt x="38100" y="1711579"/>
                    <a:pt x="521970" y="2195576"/>
                    <a:pt x="1116838" y="2195576"/>
                  </a:cubicBezTo>
                  <a:lnTo>
                    <a:pt x="2944208" y="2195576"/>
                  </a:lnTo>
                  <a:cubicBezTo>
                    <a:pt x="3538950" y="2195576"/>
                    <a:pt x="4022947" y="1711706"/>
                    <a:pt x="4022947" y="1116838"/>
                  </a:cubicBezTo>
                  <a:cubicBezTo>
                    <a:pt x="4022820" y="521970"/>
                    <a:pt x="3538949" y="38100"/>
                    <a:pt x="2944081" y="38100"/>
                  </a:cubicBezTo>
                  <a:lnTo>
                    <a:pt x="1116838" y="38100"/>
                  </a:lnTo>
                  <a:close/>
                </a:path>
              </a:pathLst>
            </a:custGeom>
            <a:solidFill>
              <a:srgbClr val="F1EEEE"/>
            </a:solidFill>
          </p:spPr>
        </p:sp>
      </p:grpSp>
      <p:grpSp>
        <p:nvGrpSpPr>
          <p:cNvPr id="5" name="Group 5"/>
          <p:cNvGrpSpPr/>
          <p:nvPr/>
        </p:nvGrpSpPr>
        <p:grpSpPr>
          <a:xfrm rot="5400000">
            <a:off x="9956374" y="5433711"/>
            <a:ext cx="9969865" cy="5483532"/>
            <a:chOff x="0" y="0"/>
            <a:chExt cx="4060919" cy="2233549"/>
          </a:xfrm>
        </p:grpSpPr>
        <p:sp>
          <p:nvSpPr>
            <p:cNvPr id="6" name="Freeform 6"/>
            <p:cNvSpPr/>
            <p:nvPr/>
          </p:nvSpPr>
          <p:spPr>
            <a:xfrm>
              <a:off x="19050" y="19050"/>
              <a:ext cx="4022947" cy="2195449"/>
            </a:xfrm>
            <a:custGeom>
              <a:avLst/>
              <a:gdLst/>
              <a:ahLst/>
              <a:cxnLst/>
              <a:rect l="l" t="t" r="r" b="b"/>
              <a:pathLst>
                <a:path w="4022947" h="2195449">
                  <a:moveTo>
                    <a:pt x="2925031" y="2195449"/>
                  </a:moveTo>
                  <a:lnTo>
                    <a:pt x="1097788" y="2195449"/>
                  </a:lnTo>
                  <a:cubicBezTo>
                    <a:pt x="491490" y="2195449"/>
                    <a:pt x="0" y="1703959"/>
                    <a:pt x="0" y="1097661"/>
                  </a:cubicBezTo>
                  <a:cubicBezTo>
                    <a:pt x="0" y="491490"/>
                    <a:pt x="491490" y="0"/>
                    <a:pt x="1097788" y="0"/>
                  </a:cubicBezTo>
                  <a:lnTo>
                    <a:pt x="2925158" y="0"/>
                  </a:lnTo>
                  <a:cubicBezTo>
                    <a:pt x="3531457" y="0"/>
                    <a:pt x="4022947" y="491490"/>
                    <a:pt x="4022947" y="1097788"/>
                  </a:cubicBezTo>
                  <a:cubicBezTo>
                    <a:pt x="4022820" y="1703959"/>
                    <a:pt x="3531329" y="2195449"/>
                    <a:pt x="2925031" y="2195449"/>
                  </a:cubicBezTo>
                  <a:close/>
                </a:path>
              </a:pathLst>
            </a:custGeom>
            <a:solidFill>
              <a:srgbClr val="F1EEEE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4060920" cy="2233549"/>
            </a:xfrm>
            <a:custGeom>
              <a:avLst/>
              <a:gdLst/>
              <a:ahLst/>
              <a:cxnLst/>
              <a:rect l="l" t="t" r="r" b="b"/>
              <a:pathLst>
                <a:path w="4060920" h="2233549">
                  <a:moveTo>
                    <a:pt x="2944081" y="2233549"/>
                  </a:moveTo>
                  <a:lnTo>
                    <a:pt x="1116838" y="2233549"/>
                  </a:lnTo>
                  <a:cubicBezTo>
                    <a:pt x="501015" y="2233549"/>
                    <a:pt x="0" y="1732534"/>
                    <a:pt x="0" y="1116838"/>
                  </a:cubicBezTo>
                  <a:cubicBezTo>
                    <a:pt x="0" y="501015"/>
                    <a:pt x="501015" y="0"/>
                    <a:pt x="1116838" y="0"/>
                  </a:cubicBezTo>
                  <a:lnTo>
                    <a:pt x="2944208" y="0"/>
                  </a:lnTo>
                  <a:cubicBezTo>
                    <a:pt x="3559904" y="0"/>
                    <a:pt x="4060920" y="501015"/>
                    <a:pt x="4060920" y="1116838"/>
                  </a:cubicBezTo>
                  <a:cubicBezTo>
                    <a:pt x="4060920" y="1732534"/>
                    <a:pt x="3559904" y="2233549"/>
                    <a:pt x="2944081" y="2233549"/>
                  </a:cubicBezTo>
                  <a:close/>
                  <a:moveTo>
                    <a:pt x="1116838" y="38100"/>
                  </a:moveTo>
                  <a:cubicBezTo>
                    <a:pt x="521970" y="38100"/>
                    <a:pt x="38100" y="521970"/>
                    <a:pt x="38100" y="1116838"/>
                  </a:cubicBezTo>
                  <a:cubicBezTo>
                    <a:pt x="38100" y="1711579"/>
                    <a:pt x="521970" y="2195576"/>
                    <a:pt x="1116838" y="2195576"/>
                  </a:cubicBezTo>
                  <a:lnTo>
                    <a:pt x="2944208" y="2195576"/>
                  </a:lnTo>
                  <a:cubicBezTo>
                    <a:pt x="3538950" y="2195576"/>
                    <a:pt x="4022947" y="1711706"/>
                    <a:pt x="4022947" y="1116838"/>
                  </a:cubicBezTo>
                  <a:cubicBezTo>
                    <a:pt x="4022820" y="521970"/>
                    <a:pt x="3538949" y="38100"/>
                    <a:pt x="2944081" y="38100"/>
                  </a:cubicBezTo>
                  <a:lnTo>
                    <a:pt x="1116838" y="38100"/>
                  </a:lnTo>
                  <a:close/>
                </a:path>
              </a:pathLst>
            </a:custGeom>
            <a:solidFill>
              <a:srgbClr val="F1EEEE"/>
            </a:solidFill>
          </p:spPr>
        </p:sp>
      </p:grpSp>
      <p:grpSp>
        <p:nvGrpSpPr>
          <p:cNvPr id="8" name="Group 8"/>
          <p:cNvGrpSpPr/>
          <p:nvPr/>
        </p:nvGrpSpPr>
        <p:grpSpPr>
          <a:xfrm rot="5400000">
            <a:off x="4159068" y="5433711"/>
            <a:ext cx="9969865" cy="5483532"/>
            <a:chOff x="0" y="0"/>
            <a:chExt cx="4060919" cy="2233549"/>
          </a:xfrm>
        </p:grpSpPr>
        <p:sp>
          <p:nvSpPr>
            <p:cNvPr id="9" name="Freeform 9"/>
            <p:cNvSpPr/>
            <p:nvPr/>
          </p:nvSpPr>
          <p:spPr>
            <a:xfrm>
              <a:off x="19050" y="19050"/>
              <a:ext cx="4022947" cy="2195449"/>
            </a:xfrm>
            <a:custGeom>
              <a:avLst/>
              <a:gdLst/>
              <a:ahLst/>
              <a:cxnLst/>
              <a:rect l="l" t="t" r="r" b="b"/>
              <a:pathLst>
                <a:path w="4022947" h="2195449">
                  <a:moveTo>
                    <a:pt x="2925031" y="2195449"/>
                  </a:moveTo>
                  <a:lnTo>
                    <a:pt x="1097788" y="2195449"/>
                  </a:lnTo>
                  <a:cubicBezTo>
                    <a:pt x="491490" y="2195449"/>
                    <a:pt x="0" y="1703959"/>
                    <a:pt x="0" y="1097661"/>
                  </a:cubicBezTo>
                  <a:cubicBezTo>
                    <a:pt x="0" y="491490"/>
                    <a:pt x="491490" y="0"/>
                    <a:pt x="1097788" y="0"/>
                  </a:cubicBezTo>
                  <a:lnTo>
                    <a:pt x="2925158" y="0"/>
                  </a:lnTo>
                  <a:cubicBezTo>
                    <a:pt x="3531457" y="0"/>
                    <a:pt x="4022947" y="491490"/>
                    <a:pt x="4022947" y="1097788"/>
                  </a:cubicBezTo>
                  <a:cubicBezTo>
                    <a:pt x="4022820" y="1703959"/>
                    <a:pt x="3531329" y="2195449"/>
                    <a:pt x="2925031" y="2195449"/>
                  </a:cubicBezTo>
                  <a:close/>
                </a:path>
              </a:pathLst>
            </a:custGeom>
            <a:solidFill>
              <a:srgbClr val="F1EEEE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4060920" cy="2233549"/>
            </a:xfrm>
            <a:custGeom>
              <a:avLst/>
              <a:gdLst/>
              <a:ahLst/>
              <a:cxnLst/>
              <a:rect l="l" t="t" r="r" b="b"/>
              <a:pathLst>
                <a:path w="4060920" h="2233549">
                  <a:moveTo>
                    <a:pt x="2944081" y="2233549"/>
                  </a:moveTo>
                  <a:lnTo>
                    <a:pt x="1116838" y="2233549"/>
                  </a:lnTo>
                  <a:cubicBezTo>
                    <a:pt x="501015" y="2233549"/>
                    <a:pt x="0" y="1732534"/>
                    <a:pt x="0" y="1116838"/>
                  </a:cubicBezTo>
                  <a:cubicBezTo>
                    <a:pt x="0" y="501015"/>
                    <a:pt x="501015" y="0"/>
                    <a:pt x="1116838" y="0"/>
                  </a:cubicBezTo>
                  <a:lnTo>
                    <a:pt x="2944208" y="0"/>
                  </a:lnTo>
                  <a:cubicBezTo>
                    <a:pt x="3559904" y="0"/>
                    <a:pt x="4060920" y="501015"/>
                    <a:pt x="4060920" y="1116838"/>
                  </a:cubicBezTo>
                  <a:cubicBezTo>
                    <a:pt x="4060920" y="1732534"/>
                    <a:pt x="3559904" y="2233549"/>
                    <a:pt x="2944081" y="2233549"/>
                  </a:cubicBezTo>
                  <a:close/>
                  <a:moveTo>
                    <a:pt x="1116838" y="38100"/>
                  </a:moveTo>
                  <a:cubicBezTo>
                    <a:pt x="521970" y="38100"/>
                    <a:pt x="38100" y="521970"/>
                    <a:pt x="38100" y="1116838"/>
                  </a:cubicBezTo>
                  <a:cubicBezTo>
                    <a:pt x="38100" y="1711579"/>
                    <a:pt x="521970" y="2195576"/>
                    <a:pt x="1116838" y="2195576"/>
                  </a:cubicBezTo>
                  <a:lnTo>
                    <a:pt x="2944208" y="2195576"/>
                  </a:lnTo>
                  <a:cubicBezTo>
                    <a:pt x="3538950" y="2195576"/>
                    <a:pt x="4022947" y="1711706"/>
                    <a:pt x="4022947" y="1116838"/>
                  </a:cubicBezTo>
                  <a:cubicBezTo>
                    <a:pt x="4022820" y="521970"/>
                    <a:pt x="3538949" y="38100"/>
                    <a:pt x="2944081" y="38100"/>
                  </a:cubicBezTo>
                  <a:lnTo>
                    <a:pt x="1116838" y="38100"/>
                  </a:lnTo>
                  <a:close/>
                </a:path>
              </a:pathLst>
            </a:custGeom>
            <a:solidFill>
              <a:srgbClr val="F1EEEE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924623" y="895350"/>
            <a:ext cx="14438754" cy="1190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399"/>
              </a:lnSpc>
            </a:pPr>
            <a:r>
              <a:rPr lang="en-US" sz="6999" spc="-139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四、可專利性：產業利用性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70652" y="3569543"/>
            <a:ext cx="3752083" cy="843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0"/>
              </a:lnSpc>
            </a:pPr>
            <a:endParaRPr/>
          </a:p>
          <a:p>
            <a:pPr algn="ctr">
              <a:lnSpc>
                <a:spcPts val="3380"/>
              </a:lnSpc>
            </a:pPr>
            <a:r>
              <a:rPr lang="en-US" sz="2600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1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3065265" y="3706781"/>
            <a:ext cx="3752083" cy="1442296"/>
            <a:chOff x="0" y="0"/>
            <a:chExt cx="5002777" cy="1923062"/>
          </a:xfrm>
        </p:grpSpPr>
        <p:sp>
          <p:nvSpPr>
            <p:cNvPr id="14" name="TextBox 14"/>
            <p:cNvSpPr txBox="1"/>
            <p:nvPr/>
          </p:nvSpPr>
          <p:spPr>
            <a:xfrm>
              <a:off x="0" y="1460782"/>
              <a:ext cx="5002777" cy="4622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19050"/>
              <a:ext cx="5002777" cy="11180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80"/>
                </a:lnSpc>
              </a:pPr>
              <a:endParaRPr/>
            </a:p>
            <a:p>
              <a:pPr algn="ctr">
                <a:lnSpc>
                  <a:spcPts val="3380"/>
                </a:lnSpc>
              </a:pPr>
              <a:r>
                <a:rPr lang="en-US" sz="2600" b="1">
                  <a:solidFill>
                    <a:srgbClr val="000000"/>
                  </a:solidFill>
                  <a:latin typeface="Noto Sans T Chinese Bold"/>
                  <a:ea typeface="Noto Sans T Chinese Bold"/>
                  <a:cs typeface="Noto Sans T Chinese Bold"/>
                  <a:sym typeface="Noto Sans T Chinese Bold"/>
                </a:rPr>
                <a:t>3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7267958" y="3584649"/>
            <a:ext cx="3752083" cy="843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0"/>
              </a:lnSpc>
            </a:pPr>
            <a:endParaRPr/>
          </a:p>
          <a:p>
            <a:pPr algn="ctr">
              <a:lnSpc>
                <a:spcPts val="3380"/>
              </a:lnSpc>
            </a:pPr>
            <a:r>
              <a:rPr lang="en-US" sz="2600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2</a:t>
            </a:r>
          </a:p>
        </p:txBody>
      </p:sp>
      <p:sp>
        <p:nvSpPr>
          <p:cNvPr id="17" name="AutoShape 17"/>
          <p:cNvSpPr/>
          <p:nvPr/>
        </p:nvSpPr>
        <p:spPr>
          <a:xfrm>
            <a:off x="0" y="9489584"/>
            <a:ext cx="18288000" cy="797416"/>
          </a:xfrm>
          <a:prstGeom prst="rect">
            <a:avLst/>
          </a:prstGeom>
          <a:solidFill>
            <a:srgbClr val="48B281"/>
          </a:solidFill>
        </p:spPr>
      </p:sp>
      <p:sp>
        <p:nvSpPr>
          <p:cNvPr id="18" name="TextBox 18"/>
          <p:cNvSpPr txBox="1"/>
          <p:nvPr/>
        </p:nvSpPr>
        <p:spPr>
          <a:xfrm>
            <a:off x="779534" y="864568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833479" y="1909437"/>
            <a:ext cx="5052287" cy="66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2"/>
              </a:lnSpc>
            </a:pPr>
            <a:endParaRPr/>
          </a:p>
          <a:p>
            <a:pPr algn="ctr">
              <a:lnSpc>
                <a:spcPts val="2652"/>
              </a:lnSpc>
            </a:pPr>
            <a:r>
              <a:rPr lang="en-US" sz="1894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（允收標準：請說明現今產業是否能做出產品）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48701" y="5421854"/>
            <a:ext cx="10471590" cy="5235795"/>
          </a:xfrm>
          <a:custGeom>
            <a:avLst/>
            <a:gdLst/>
            <a:ahLst/>
            <a:cxnLst/>
            <a:rect l="l" t="t" r="r" b="b"/>
            <a:pathLst>
              <a:path w="10471590" h="5235795">
                <a:moveTo>
                  <a:pt x="0" y="0"/>
                </a:moveTo>
                <a:lnTo>
                  <a:pt x="10471589" y="0"/>
                </a:lnTo>
                <a:lnTo>
                  <a:pt x="10471589" y="5235795"/>
                </a:lnTo>
                <a:lnTo>
                  <a:pt x="0" y="52357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1083024" y="-4748625"/>
            <a:ext cx="10170480" cy="10170480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68D6A3"/>
            </a:solidFill>
          </p:spPr>
        </p:sp>
      </p:grpSp>
      <p:graphicFrame>
        <p:nvGraphicFramePr>
          <p:cNvPr id="5" name="Table 5"/>
          <p:cNvGraphicFramePr>
            <a:graphicFrameLocks noGrp="1"/>
          </p:cNvGraphicFramePr>
          <p:nvPr/>
        </p:nvGraphicFramePr>
        <p:xfrm>
          <a:off x="937394" y="3128730"/>
          <a:ext cx="16202025" cy="6586753"/>
        </p:xfrm>
        <a:graphic>
          <a:graphicData uri="http://schemas.openxmlformats.org/drawingml/2006/table">
            <a:tbl>
              <a:tblPr/>
              <a:tblGrid>
                <a:gridCol w="40505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0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409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505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28095">
                <a:tc>
                  <a:txBody>
                    <a:bodyPr/>
                    <a:lstStyle/>
                    <a:p>
                      <a:pPr algn="ctr">
                        <a:lnSpc>
                          <a:spcPts val="8400"/>
                        </a:lnSpc>
                        <a:defRPr/>
                      </a:pPr>
                      <a:r>
                        <a:rPr lang="en-US" sz="6000" b="1">
                          <a:solidFill>
                            <a:srgbClr val="FFFFFF"/>
                          </a:solidFill>
                          <a:latin typeface="Noto Sans T Chinese Bold"/>
                          <a:ea typeface="Noto Sans T Chinese Bold"/>
                          <a:cs typeface="Noto Sans T Chinese Bold"/>
                          <a:sym typeface="Noto Sans T Chinese Bold"/>
                        </a:rPr>
                        <a:t>1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B28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400"/>
                        </a:lnSpc>
                        <a:defRPr/>
                      </a:pPr>
                      <a:r>
                        <a:rPr lang="en-US" sz="6000" b="1">
                          <a:solidFill>
                            <a:srgbClr val="FFFFFF"/>
                          </a:solidFill>
                          <a:latin typeface="Noto Sans T Chinese Bold"/>
                          <a:ea typeface="Noto Sans T Chinese Bold"/>
                          <a:cs typeface="Noto Sans T Chinese Bold"/>
                          <a:sym typeface="Noto Sans T Chinese Bold"/>
                        </a:rPr>
                        <a:t>2</a:t>
                      </a:r>
                      <a:endParaRPr lang="en-US" sz="1100"/>
                    </a:p>
                    <a:p>
                      <a:pPr algn="ctr">
                        <a:lnSpc>
                          <a:spcPts val="2520"/>
                        </a:lnSpc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B28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400"/>
                        </a:lnSpc>
                        <a:defRPr/>
                      </a:pPr>
                      <a:r>
                        <a:rPr lang="en-US" sz="6000" b="1">
                          <a:solidFill>
                            <a:srgbClr val="FFFFFF"/>
                          </a:solidFill>
                          <a:latin typeface="Noto Sans T Chinese Bold"/>
                          <a:ea typeface="Noto Sans T Chinese Bold"/>
                          <a:cs typeface="Noto Sans T Chinese Bold"/>
                          <a:sym typeface="Noto Sans T Chinese Bold"/>
                        </a:rPr>
                        <a:t>3</a:t>
                      </a:r>
                      <a:endParaRPr lang="en-US" sz="1100"/>
                    </a:p>
                    <a:p>
                      <a:pPr algn="ctr">
                        <a:lnSpc>
                          <a:spcPts val="2520"/>
                        </a:lnSpc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B28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400"/>
                        </a:lnSpc>
                        <a:defRPr/>
                      </a:pPr>
                      <a:r>
                        <a:rPr lang="en-US" sz="6000" b="1">
                          <a:solidFill>
                            <a:srgbClr val="FFFFFF"/>
                          </a:solidFill>
                          <a:latin typeface="Noto Sans T Chinese Bold"/>
                          <a:ea typeface="Noto Sans T Chinese Bold"/>
                          <a:cs typeface="Noto Sans T Chinese Bold"/>
                          <a:sym typeface="Noto Sans T Chinese Bold"/>
                        </a:rPr>
                        <a:t>4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B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8658">
                <a:tc>
                  <a:txBody>
                    <a:bodyPr/>
                    <a:lstStyle/>
                    <a:p>
                      <a:pPr marL="431801" lvl="1" indent="-215900" algn="l">
                        <a:lnSpc>
                          <a:spcPts val="2800"/>
                        </a:lnSpc>
                        <a:buFont typeface="Arial"/>
                        <a:buChar char="•"/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tc>
                  <a:txBody>
                    <a:bodyPr/>
                    <a:lstStyle/>
                    <a:p>
                      <a:pPr marL="431801" lvl="1" indent="-215900" algn="l">
                        <a:lnSpc>
                          <a:spcPts val="2800"/>
                        </a:lnSpc>
                        <a:buFont typeface="Arial"/>
                        <a:buChar char="•"/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tc>
                  <a:txBody>
                    <a:bodyPr/>
                    <a:lstStyle/>
                    <a:p>
                      <a:pPr marL="431801" lvl="1" indent="-215900" algn="l">
                        <a:lnSpc>
                          <a:spcPts val="2800"/>
                        </a:lnSpc>
                        <a:buFont typeface="Arial"/>
                        <a:buChar char="•"/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tc>
                  <a:txBody>
                    <a:bodyPr/>
                    <a:lstStyle/>
                    <a:p>
                      <a:pPr marL="431801" lvl="1" indent="-215900" algn="l">
                        <a:lnSpc>
                          <a:spcPts val="2800"/>
                        </a:lnSpc>
                        <a:buFont typeface="Arial"/>
                        <a:buChar char="•"/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6"/>
          <p:cNvSpPr txBox="1"/>
          <p:nvPr/>
        </p:nvSpPr>
        <p:spPr>
          <a:xfrm>
            <a:off x="779534" y="864568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24623" y="769318"/>
            <a:ext cx="14438754" cy="224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6999" spc="-139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五、可專利性：新穎性</a:t>
            </a:r>
          </a:p>
          <a:p>
            <a:pPr marL="0" lvl="0" indent="0" algn="ctr">
              <a:lnSpc>
                <a:spcPts val="8399"/>
              </a:lnSpc>
            </a:pPr>
            <a:endParaRPr lang="en-US" sz="6999" spc="-139">
              <a:solidFill>
                <a:srgbClr val="000000"/>
              </a:solidFill>
              <a:latin typeface="王漢宗特黑體"/>
              <a:ea typeface="王漢宗特黑體"/>
              <a:cs typeface="王漢宗特黑體"/>
              <a:sym typeface="王漢宗特黑體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550519" y="2011171"/>
            <a:ext cx="7186961" cy="721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0"/>
              </a:lnSpc>
            </a:pPr>
            <a:r>
              <a:rPr lang="en-US" sz="2043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（允收標準：請列舉在台灣/大陸/美國三地專利資料庫檢索的字串及檢索的結果、該技術內容是否有人已在論文期刊揭露）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487135" y="-9285764"/>
            <a:ext cx="13313729" cy="13313729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8B281"/>
            </a:solidFill>
          </p:spPr>
        </p:sp>
      </p:grpSp>
      <p:sp>
        <p:nvSpPr>
          <p:cNvPr id="4" name="AutoShape 4"/>
          <p:cNvSpPr/>
          <p:nvPr/>
        </p:nvSpPr>
        <p:spPr>
          <a:xfrm>
            <a:off x="0" y="8882062"/>
            <a:ext cx="18288000" cy="1404938"/>
          </a:xfrm>
          <a:prstGeom prst="rect">
            <a:avLst/>
          </a:prstGeom>
          <a:solidFill>
            <a:srgbClr val="F1EEEE"/>
          </a:solidFill>
        </p:spPr>
      </p:sp>
      <p:sp>
        <p:nvSpPr>
          <p:cNvPr id="5" name="AutoShape 5"/>
          <p:cNvSpPr/>
          <p:nvPr/>
        </p:nvSpPr>
        <p:spPr>
          <a:xfrm rot="-5400000">
            <a:off x="4937555" y="6208899"/>
            <a:ext cx="2673722" cy="0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 rot="-5400000">
            <a:off x="10676723" y="6208899"/>
            <a:ext cx="2673722" cy="0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4033918" y="652171"/>
            <a:ext cx="10412579" cy="1190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399"/>
              </a:lnSpc>
            </a:pPr>
            <a:r>
              <a:rPr lang="en-US" sz="6999" spc="-139">
                <a:solidFill>
                  <a:srgbClr val="FFFFFF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六、可專利性：進步性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4926648"/>
            <a:ext cx="4752265" cy="414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sz="2600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764954" y="4926648"/>
            <a:ext cx="4752265" cy="414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sz="2600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504121" y="4926648"/>
            <a:ext cx="4752265" cy="414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sz="2600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 3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780965" y="2538413"/>
            <a:ext cx="6982719" cy="0"/>
          </a:xfrm>
          <a:prstGeom prst="line">
            <a:avLst/>
          </a:prstGeom>
          <a:ln w="752475" cap="rnd">
            <a:solidFill>
              <a:srgbClr val="68D6A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779534" y="864568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776270" y="1776121"/>
            <a:ext cx="13313729" cy="968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endParaRPr/>
          </a:p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Noto Sans T Chinese"/>
                <a:ea typeface="Noto Sans T Chinese"/>
                <a:cs typeface="Noto Sans T Chinese"/>
                <a:sym typeface="Noto Sans T Chinese"/>
              </a:rPr>
              <a:t>（允收標準：請描述本技術優於現有技術的特徵）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89864" y="6953260"/>
            <a:ext cx="2901127" cy="1450563"/>
          </a:xfrm>
          <a:custGeom>
            <a:avLst/>
            <a:gdLst/>
            <a:ahLst/>
            <a:cxnLst/>
            <a:rect l="l" t="t" r="r" b="b"/>
            <a:pathLst>
              <a:path w="2901127" h="1450563">
                <a:moveTo>
                  <a:pt x="0" y="0"/>
                </a:moveTo>
                <a:lnTo>
                  <a:pt x="2901127" y="0"/>
                </a:lnTo>
                <a:lnTo>
                  <a:pt x="2901127" y="1450563"/>
                </a:lnTo>
                <a:lnTo>
                  <a:pt x="0" y="14505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071754" y="7089899"/>
            <a:ext cx="2583173" cy="1291587"/>
          </a:xfrm>
          <a:custGeom>
            <a:avLst/>
            <a:gdLst/>
            <a:ahLst/>
            <a:cxnLst/>
            <a:rect l="l" t="t" r="r" b="b"/>
            <a:pathLst>
              <a:path w="2583173" h="1291587">
                <a:moveTo>
                  <a:pt x="0" y="0"/>
                </a:moveTo>
                <a:lnTo>
                  <a:pt x="2583173" y="0"/>
                </a:lnTo>
                <a:lnTo>
                  <a:pt x="2583173" y="1291586"/>
                </a:lnTo>
                <a:lnTo>
                  <a:pt x="0" y="12915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074841" y="6937804"/>
            <a:ext cx="1536412" cy="1536412"/>
          </a:xfrm>
          <a:custGeom>
            <a:avLst/>
            <a:gdLst/>
            <a:ahLst/>
            <a:cxnLst/>
            <a:rect l="l" t="t" r="r" b="b"/>
            <a:pathLst>
              <a:path w="1536412" h="1536412">
                <a:moveTo>
                  <a:pt x="0" y="0"/>
                </a:moveTo>
                <a:lnTo>
                  <a:pt x="1536412" y="0"/>
                </a:lnTo>
                <a:lnTo>
                  <a:pt x="1536412" y="1536412"/>
                </a:lnTo>
                <a:lnTo>
                  <a:pt x="0" y="15364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668723" y="4493895"/>
            <a:ext cx="1986205" cy="1986205"/>
          </a:xfrm>
          <a:custGeom>
            <a:avLst/>
            <a:gdLst/>
            <a:ahLst/>
            <a:cxnLst/>
            <a:rect l="l" t="t" r="r" b="b"/>
            <a:pathLst>
              <a:path w="1986205" h="1986205">
                <a:moveTo>
                  <a:pt x="0" y="0"/>
                </a:moveTo>
                <a:lnTo>
                  <a:pt x="1986204" y="0"/>
                </a:lnTo>
                <a:lnTo>
                  <a:pt x="1986204" y="1986205"/>
                </a:lnTo>
                <a:lnTo>
                  <a:pt x="0" y="1986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859671" y="4493895"/>
            <a:ext cx="1986205" cy="1986205"/>
          </a:xfrm>
          <a:custGeom>
            <a:avLst/>
            <a:gdLst/>
            <a:ahLst/>
            <a:cxnLst/>
            <a:rect l="l" t="t" r="r" b="b"/>
            <a:pathLst>
              <a:path w="1986205" h="1986205">
                <a:moveTo>
                  <a:pt x="0" y="0"/>
                </a:moveTo>
                <a:lnTo>
                  <a:pt x="1986205" y="0"/>
                </a:lnTo>
                <a:lnTo>
                  <a:pt x="1986205" y="1986205"/>
                </a:lnTo>
                <a:lnTo>
                  <a:pt x="0" y="198620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8189864" y="4620052"/>
            <a:ext cx="3189827" cy="1518720"/>
            <a:chOff x="0" y="0"/>
            <a:chExt cx="13398500" cy="637921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398500" cy="6379210"/>
            </a:xfrm>
            <a:custGeom>
              <a:avLst/>
              <a:gdLst/>
              <a:ahLst/>
              <a:cxnLst/>
              <a:rect l="l" t="t" r="r" b="b"/>
              <a:pathLst>
                <a:path w="13398500" h="6379210">
                  <a:moveTo>
                    <a:pt x="6747510" y="0"/>
                  </a:moveTo>
                  <a:lnTo>
                    <a:pt x="6645910" y="0"/>
                  </a:lnTo>
                  <a:lnTo>
                    <a:pt x="6638290" y="7620"/>
                  </a:lnTo>
                  <a:lnTo>
                    <a:pt x="0" y="6379210"/>
                  </a:lnTo>
                  <a:lnTo>
                    <a:pt x="6752590" y="6379210"/>
                  </a:lnTo>
                  <a:lnTo>
                    <a:pt x="1339850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id="9" name="Freeform 9"/>
          <p:cNvSpPr/>
          <p:nvPr/>
        </p:nvSpPr>
        <p:spPr>
          <a:xfrm>
            <a:off x="12253167" y="2018719"/>
            <a:ext cx="1771035" cy="1771035"/>
          </a:xfrm>
          <a:custGeom>
            <a:avLst/>
            <a:gdLst/>
            <a:ahLst/>
            <a:cxnLst/>
            <a:rect l="l" t="t" r="r" b="b"/>
            <a:pathLst>
              <a:path w="1771035" h="1771035">
                <a:moveTo>
                  <a:pt x="0" y="0"/>
                </a:moveTo>
                <a:lnTo>
                  <a:pt x="1771035" y="0"/>
                </a:lnTo>
                <a:lnTo>
                  <a:pt x="1771035" y="1771035"/>
                </a:lnTo>
                <a:lnTo>
                  <a:pt x="0" y="177103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8189864" y="2293595"/>
            <a:ext cx="3472118" cy="1221283"/>
            <a:chOff x="0" y="0"/>
            <a:chExt cx="6350000" cy="2233549"/>
          </a:xfrm>
        </p:grpSpPr>
        <p:sp>
          <p:nvSpPr>
            <p:cNvPr id="11" name="Freeform 11"/>
            <p:cNvSpPr/>
            <p:nvPr/>
          </p:nvSpPr>
          <p:spPr>
            <a:xfrm>
              <a:off x="19050" y="19050"/>
              <a:ext cx="6312027" cy="2195449"/>
            </a:xfrm>
            <a:custGeom>
              <a:avLst/>
              <a:gdLst/>
              <a:ahLst/>
              <a:cxnLst/>
              <a:rect l="l" t="t" r="r" b="b"/>
              <a:pathLst>
                <a:path w="6312027" h="2195449">
                  <a:moveTo>
                    <a:pt x="5214112" y="2195449"/>
                  </a:moveTo>
                  <a:lnTo>
                    <a:pt x="1097788" y="2195449"/>
                  </a:lnTo>
                  <a:cubicBezTo>
                    <a:pt x="491490" y="2195449"/>
                    <a:pt x="0" y="1703959"/>
                    <a:pt x="0" y="1097661"/>
                  </a:cubicBezTo>
                  <a:cubicBezTo>
                    <a:pt x="0" y="491490"/>
                    <a:pt x="491490" y="0"/>
                    <a:pt x="1097788" y="0"/>
                  </a:cubicBezTo>
                  <a:lnTo>
                    <a:pt x="5214239" y="0"/>
                  </a:lnTo>
                  <a:cubicBezTo>
                    <a:pt x="5820537" y="0"/>
                    <a:pt x="6312027" y="491490"/>
                    <a:pt x="6312027" y="1097788"/>
                  </a:cubicBezTo>
                  <a:cubicBezTo>
                    <a:pt x="6311900" y="1703959"/>
                    <a:pt x="5820410" y="2195449"/>
                    <a:pt x="5214112" y="2195449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2" name="Freeform 12"/>
            <p:cNvSpPr/>
            <p:nvPr/>
          </p:nvSpPr>
          <p:spPr>
            <a:xfrm>
              <a:off x="0" y="0"/>
              <a:ext cx="6350000" cy="2233549"/>
            </a:xfrm>
            <a:custGeom>
              <a:avLst/>
              <a:gdLst/>
              <a:ahLst/>
              <a:cxnLst/>
              <a:rect l="l" t="t" r="r" b="b"/>
              <a:pathLst>
                <a:path w="6350000" h="2233549">
                  <a:moveTo>
                    <a:pt x="5233162" y="2233549"/>
                  </a:moveTo>
                  <a:lnTo>
                    <a:pt x="1116838" y="2233549"/>
                  </a:lnTo>
                  <a:cubicBezTo>
                    <a:pt x="501015" y="2233549"/>
                    <a:pt x="0" y="1732534"/>
                    <a:pt x="0" y="1116838"/>
                  </a:cubicBezTo>
                  <a:cubicBezTo>
                    <a:pt x="0" y="501015"/>
                    <a:pt x="501015" y="0"/>
                    <a:pt x="1116838" y="0"/>
                  </a:cubicBezTo>
                  <a:lnTo>
                    <a:pt x="5233289" y="0"/>
                  </a:lnTo>
                  <a:cubicBezTo>
                    <a:pt x="5848985" y="0"/>
                    <a:pt x="6350000" y="501015"/>
                    <a:pt x="6350000" y="1116838"/>
                  </a:cubicBezTo>
                  <a:cubicBezTo>
                    <a:pt x="6350000" y="1732534"/>
                    <a:pt x="5848985" y="2233549"/>
                    <a:pt x="5233162" y="2233549"/>
                  </a:cubicBezTo>
                  <a:close/>
                  <a:moveTo>
                    <a:pt x="1116838" y="38100"/>
                  </a:moveTo>
                  <a:cubicBezTo>
                    <a:pt x="521970" y="38100"/>
                    <a:pt x="38100" y="521970"/>
                    <a:pt x="38100" y="1116838"/>
                  </a:cubicBezTo>
                  <a:cubicBezTo>
                    <a:pt x="38100" y="1711579"/>
                    <a:pt x="521970" y="2195576"/>
                    <a:pt x="1116838" y="2195576"/>
                  </a:cubicBezTo>
                  <a:lnTo>
                    <a:pt x="5233289" y="2195576"/>
                  </a:lnTo>
                  <a:cubicBezTo>
                    <a:pt x="5828030" y="2195576"/>
                    <a:pt x="6312027" y="1711706"/>
                    <a:pt x="6312027" y="1116838"/>
                  </a:cubicBezTo>
                  <a:cubicBezTo>
                    <a:pt x="6311900" y="521970"/>
                    <a:pt x="5828030" y="38100"/>
                    <a:pt x="5233162" y="38100"/>
                  </a:cubicBezTo>
                  <a:lnTo>
                    <a:pt x="1116838" y="38100"/>
                  </a:lnTo>
                  <a:close/>
                </a:path>
              </a:pathLst>
            </a:custGeom>
            <a:solidFill>
              <a:srgbClr val="68D6A3"/>
            </a:solidFill>
          </p:spPr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14615387" y="1884466"/>
            <a:ext cx="2039540" cy="2039540"/>
            <a:chOff x="0" y="0"/>
            <a:chExt cx="1708150" cy="17081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50" cy="1708150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7B2">
                    <a:alpha val="100000"/>
                  </a:srgbClr>
                </a:gs>
                <a:gs pos="100000">
                  <a:srgbClr val="7ED957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id="15" name="TextBox 15"/>
          <p:cNvSpPr txBox="1"/>
          <p:nvPr/>
        </p:nvSpPr>
        <p:spPr>
          <a:xfrm>
            <a:off x="1589836" y="4360545"/>
            <a:ext cx="4911328" cy="1685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6999" spc="-139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謝謝聆聽</a:t>
            </a:r>
          </a:p>
          <a:p>
            <a:pPr marL="0" lvl="0" indent="0" algn="ctr">
              <a:lnSpc>
                <a:spcPts val="3960"/>
              </a:lnSpc>
            </a:pPr>
            <a:r>
              <a:rPr lang="en-US" sz="3300" spc="-66">
                <a:solidFill>
                  <a:srgbClr val="000000"/>
                </a:solidFill>
                <a:latin typeface="王漢宗特黑體"/>
                <a:ea typeface="王漢宗特黑體"/>
                <a:cs typeface="王漢宗特黑體"/>
                <a:sym typeface="王漢宗特黑體"/>
              </a:rPr>
              <a:t>Thank you for your time.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79534" y="864568"/>
            <a:ext cx="2290179" cy="29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1"/>
              </a:lnSpc>
              <a:spcBef>
                <a:spcPct val="0"/>
              </a:spcBef>
            </a:pPr>
            <a:r>
              <a:rPr lang="en-US" sz="1701" b="1">
                <a:solidFill>
                  <a:srgbClr val="000000"/>
                </a:solidFill>
                <a:latin typeface="Noto Sans T Chinese Bold"/>
                <a:ea typeface="Noto Sans T Chinese Bold"/>
                <a:cs typeface="Noto Sans T Chinese Bold"/>
                <a:sym typeface="Noto Sans T Chinese Bold"/>
              </a:rPr>
              <a:t>ASIA UNIVERSITY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110</Words>
  <Application>Microsoft Office PowerPoint</Application>
  <PresentationFormat>自訂</PresentationFormat>
  <Paragraphs>48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Noto Sans T Chinese Bold</vt:lpstr>
      <vt:lpstr>王漢宗特黑體</vt:lpstr>
      <vt:lpstr>Arial</vt:lpstr>
      <vt:lpstr>Calibri</vt:lpstr>
      <vt:lpstr>Noto Sans T Chinese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綠色黑白色 公司企業 幾何商業計劃 商業簡報</dc:title>
  <cp:lastModifiedBy>黎宛婼</cp:lastModifiedBy>
  <cp:revision>3</cp:revision>
  <dcterms:created xsi:type="dcterms:W3CDTF">2006-08-16T00:00:00Z</dcterms:created>
  <dcterms:modified xsi:type="dcterms:W3CDTF">2025-01-14T03:12:21Z</dcterms:modified>
  <dc:identifier>DAGbwx--5m0</dc:identifier>
</cp:coreProperties>
</file>