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C6EF7-FE24-410D-A361-218032E88EAB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A9E0C-7CBD-4869-9608-8FA839AE52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4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9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92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13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914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5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6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9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7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8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5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7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0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8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 dirty="0" smtClean="0"/>
              <a:t>產學計畫兼任助理、臨時工配套方案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產學營運處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390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784225"/>
            <a:ext cx="9029700" cy="5195888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/>
              <a:t>依據教育部及勞動部規範重點</a:t>
            </a:r>
            <a:r>
              <a:rPr lang="en-US" altLang="zh-TW" sz="2800" dirty="0"/>
              <a:t>-</a:t>
            </a:r>
            <a:r>
              <a:rPr lang="zh-TW" altLang="en-US" sz="2800" dirty="0"/>
              <a:t>「勞僱型」學生兼任助理與學校具僱傭關係，需為其辦理勞保</a:t>
            </a:r>
            <a:r>
              <a:rPr lang="en-US" altLang="zh-TW" sz="2800" dirty="0"/>
              <a:t>(</a:t>
            </a:r>
            <a:r>
              <a:rPr lang="zh-TW" altLang="en-US" sz="2800" dirty="0"/>
              <a:t>健保</a:t>
            </a:r>
            <a:r>
              <a:rPr lang="en-US" altLang="zh-TW" sz="2800" dirty="0"/>
              <a:t>)</a:t>
            </a:r>
            <a:r>
              <a:rPr lang="zh-TW" altLang="en-US" sz="2800" dirty="0"/>
              <a:t>及提繳勞退金。</a:t>
            </a:r>
            <a:endParaRPr lang="en-US" altLang="zh-TW" sz="2800" dirty="0"/>
          </a:p>
          <a:p>
            <a:pPr marL="342900" lvl="1" indent="-342900"/>
            <a:r>
              <a:rPr lang="zh-TW" altLang="en-US" sz="2800" dirty="0"/>
              <a:t>本校學生兼任助理學習與勞動權益保障處理要點規定：</a:t>
            </a:r>
            <a:endParaRPr lang="en-US" altLang="zh-TW" sz="2800" dirty="0"/>
          </a:p>
          <a:p>
            <a:pPr marL="742950" lvl="2" indent="-342900"/>
            <a:r>
              <a:rPr lang="zh-TW" altLang="en-US" sz="2600" dirty="0"/>
              <a:t>到職日前，聘任單位應先至「計畫及勞健保管理系統」填報聘任及加保資料，其契約期滿或中途離職時，亦應主動申辦退保</a:t>
            </a:r>
            <a:r>
              <a:rPr lang="en-US" altLang="zh-TW" sz="2600" dirty="0"/>
              <a:t>(</a:t>
            </a:r>
            <a:r>
              <a:rPr lang="zh-TW" altLang="en-US" sz="2600" dirty="0"/>
              <a:t>轉出</a:t>
            </a:r>
            <a:r>
              <a:rPr lang="en-US" altLang="zh-TW" sz="2600" dirty="0"/>
              <a:t>)</a:t>
            </a:r>
            <a:r>
              <a:rPr lang="zh-TW" altLang="en-US" sz="2600" dirty="0"/>
              <a:t>及停繳。</a:t>
            </a:r>
            <a:endParaRPr lang="en-US" altLang="zh-TW" sz="2600" dirty="0"/>
          </a:p>
          <a:p>
            <a:pPr marL="742950" lvl="2" indent="-342900"/>
            <a:r>
              <a:rPr lang="zh-TW" altLang="en-US" sz="2600" dirty="0"/>
              <a:t>保費扣款：個人應負擔部份，按月自受僱者薪資中代為扣繳；僱主應負擔部份</a:t>
            </a:r>
            <a:r>
              <a:rPr lang="zh-TW" altLang="en-US" sz="2600" dirty="0">
                <a:solidFill>
                  <a:schemeClr val="tx1"/>
                </a:solidFill>
              </a:rPr>
              <a:t>，依聘任單位填報的預算編號扣繳。</a:t>
            </a:r>
            <a:endParaRPr lang="en-US" altLang="zh-TW" sz="2800" dirty="0">
              <a:solidFill>
                <a:schemeClr val="tx1"/>
              </a:solidFill>
            </a:endParaRPr>
          </a:p>
          <a:p>
            <a:pPr marL="742950" lvl="2" indent="-342900"/>
            <a:r>
              <a:rPr lang="zh-TW" altLang="en-US" sz="2800" dirty="0">
                <a:solidFill>
                  <a:srgbClr val="FF0000"/>
                </a:solidFill>
              </a:rPr>
              <a:t>未依規定辦理所衍生之費用或違反規定而受罰，應由當事人、計畫主持人、教師或單位主管負責</a:t>
            </a:r>
            <a:r>
              <a:rPr lang="zh-TW" altLang="en-US" sz="2800" dirty="0">
                <a:solidFill>
                  <a:schemeClr val="tx1"/>
                </a:solidFill>
              </a:rPr>
              <a:t>。</a:t>
            </a:r>
            <a:endParaRPr lang="zh-TW" altLang="en-US" sz="26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761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群組 56"/>
          <p:cNvGrpSpPr/>
          <p:nvPr/>
        </p:nvGrpSpPr>
        <p:grpSpPr>
          <a:xfrm>
            <a:off x="1353906" y="1720364"/>
            <a:ext cx="7671705" cy="4213905"/>
            <a:chOff x="290216" y="1309817"/>
            <a:chExt cx="7671705" cy="4213905"/>
          </a:xfrm>
        </p:grpSpPr>
        <p:sp>
          <p:nvSpPr>
            <p:cNvPr id="3" name="圓角矩形 2"/>
            <p:cNvSpPr/>
            <p:nvPr/>
          </p:nvSpPr>
          <p:spPr>
            <a:xfrm>
              <a:off x="4096477" y="1309817"/>
              <a:ext cx="1749003" cy="55913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學生兼任助理</a:t>
              </a:r>
              <a:endParaRPr lang="zh-TW" altLang="en-US" dirty="0"/>
            </a:p>
          </p:txBody>
        </p:sp>
        <p:cxnSp>
          <p:nvCxnSpPr>
            <p:cNvPr id="4" name="直線單箭頭接點 3"/>
            <p:cNvCxnSpPr>
              <a:stCxn id="3" idx="2"/>
            </p:cNvCxnSpPr>
            <p:nvPr/>
          </p:nvCxnSpPr>
          <p:spPr>
            <a:xfrm>
              <a:off x="4970979" y="1868954"/>
              <a:ext cx="0" cy="51440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1769938" y="2883558"/>
              <a:ext cx="222541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>
              <a:off x="1769938" y="2883558"/>
              <a:ext cx="0" cy="50019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959424" y="3397222"/>
              <a:ext cx="1621027" cy="559138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學習型兼任助理</a:t>
              </a:r>
              <a:endParaRPr lang="zh-TW" altLang="en-US" sz="16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184837" y="3397222"/>
              <a:ext cx="1621027" cy="559138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勞僱型兼任助理</a:t>
              </a:r>
              <a:endParaRPr lang="zh-TW" altLang="en-US" sz="1600" dirty="0"/>
            </a:p>
          </p:txBody>
        </p:sp>
        <p:cxnSp>
          <p:nvCxnSpPr>
            <p:cNvPr id="13" name="直線單箭頭接點 12"/>
            <p:cNvCxnSpPr/>
            <p:nvPr/>
          </p:nvCxnSpPr>
          <p:spPr>
            <a:xfrm>
              <a:off x="4004787" y="2883558"/>
              <a:ext cx="0" cy="50019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6340894" y="2897767"/>
              <a:ext cx="1621027" cy="752972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計畫</a:t>
              </a:r>
              <a:r>
                <a:rPr lang="en-US" altLang="zh-TW" sz="1600" dirty="0" smtClean="0"/>
                <a:t>/</a:t>
              </a:r>
              <a:r>
                <a:rPr lang="zh-TW" altLang="en-US" sz="1600" dirty="0" smtClean="0"/>
                <a:t>單位</a:t>
              </a:r>
              <a:endParaRPr lang="en-US" altLang="zh-TW" sz="1600" dirty="0" smtClean="0"/>
            </a:p>
            <a:p>
              <a:pPr algn="ctr"/>
              <a:r>
                <a:rPr lang="zh-TW" altLang="en-US" sz="1600" dirty="0" smtClean="0"/>
                <a:t>臨時工</a:t>
              </a:r>
              <a:r>
                <a:rPr lang="en-US" altLang="zh-TW" sz="1600" dirty="0" smtClean="0"/>
                <a:t>(</a:t>
              </a:r>
              <a:r>
                <a:rPr lang="zh-TW" altLang="en-US" sz="1600" dirty="0" smtClean="0"/>
                <a:t>勞僱型</a:t>
              </a:r>
              <a:r>
                <a:rPr lang="en-US" altLang="zh-TW" sz="1600" dirty="0" smtClean="0"/>
                <a:t>)</a:t>
              </a:r>
              <a:endParaRPr lang="zh-TW" altLang="en-US" sz="1600" dirty="0"/>
            </a:p>
          </p:txBody>
        </p:sp>
        <p:cxnSp>
          <p:nvCxnSpPr>
            <p:cNvPr id="32" name="直線接點 31"/>
            <p:cNvCxnSpPr/>
            <p:nvPr/>
          </p:nvCxnSpPr>
          <p:spPr>
            <a:xfrm>
              <a:off x="2842054" y="2383360"/>
              <a:ext cx="427543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>
              <a:off x="2835540" y="2383360"/>
              <a:ext cx="0" cy="50019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>
              <a:off x="7117492" y="2383360"/>
              <a:ext cx="0" cy="50019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/>
            <p:nvPr/>
          </p:nvCxnSpPr>
          <p:spPr>
            <a:xfrm flipH="1" flipV="1">
              <a:off x="2084173" y="2545492"/>
              <a:ext cx="751367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文字方塊 47"/>
            <p:cNvSpPr txBox="1"/>
            <p:nvPr/>
          </p:nvSpPr>
          <p:spPr>
            <a:xfrm>
              <a:off x="290216" y="2251436"/>
              <a:ext cx="19815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u="sng" dirty="0"/>
                <a:t>填寫兼任助理型態同意書</a:t>
              </a:r>
              <a:endParaRPr lang="zh-TW" altLang="en-US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959424" y="4391204"/>
              <a:ext cx="1621027" cy="1132518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學習歷程、</a:t>
              </a:r>
              <a:r>
                <a:rPr lang="en-US" altLang="zh-TW" sz="1600" dirty="0" smtClean="0"/>
                <a:t/>
              </a:r>
              <a:br>
                <a:rPr lang="en-US" altLang="zh-TW" sz="1600" dirty="0" smtClean="0"/>
              </a:br>
              <a:r>
                <a:rPr lang="zh-TW" altLang="en-US" sz="1600" dirty="0" smtClean="0"/>
                <a:t>學習成果、</a:t>
              </a:r>
              <a:r>
                <a:rPr lang="en-US" altLang="zh-TW" sz="1600" dirty="0" smtClean="0"/>
                <a:t/>
              </a:r>
              <a:br>
                <a:rPr lang="en-US" altLang="zh-TW" sz="1600" dirty="0" smtClean="0"/>
              </a:br>
              <a:r>
                <a:rPr lang="zh-TW" altLang="en-US" sz="1600" dirty="0" smtClean="0"/>
                <a:t>學習心得</a:t>
              </a:r>
              <a:r>
                <a:rPr lang="en-US" altLang="zh-TW" sz="1600" dirty="0" smtClean="0"/>
                <a:t>…</a:t>
              </a:r>
              <a:endParaRPr lang="zh-TW" altLang="en-US" sz="1600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3184837" y="4391204"/>
              <a:ext cx="1621027" cy="1132518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勞動契約書</a:t>
              </a:r>
              <a:endParaRPr lang="zh-TW" altLang="en-US" sz="1600" dirty="0"/>
            </a:p>
          </p:txBody>
        </p:sp>
        <p:cxnSp>
          <p:nvCxnSpPr>
            <p:cNvPr id="52" name="直線單箭頭接點 51"/>
            <p:cNvCxnSpPr/>
            <p:nvPr/>
          </p:nvCxnSpPr>
          <p:spPr>
            <a:xfrm>
              <a:off x="4055416" y="3959204"/>
              <a:ext cx="0" cy="43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/>
            <p:nvPr/>
          </p:nvCxnSpPr>
          <p:spPr>
            <a:xfrm>
              <a:off x="1769938" y="3956360"/>
              <a:ext cx="0" cy="43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矩形 53"/>
            <p:cNvSpPr/>
            <p:nvPr/>
          </p:nvSpPr>
          <p:spPr>
            <a:xfrm>
              <a:off x="6340894" y="4391204"/>
              <a:ext cx="1621027" cy="1132518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勞動契約書</a:t>
              </a:r>
              <a:endParaRPr lang="zh-TW" altLang="en-US" sz="1600" dirty="0"/>
            </a:p>
          </p:txBody>
        </p:sp>
        <p:cxnSp>
          <p:nvCxnSpPr>
            <p:cNvPr id="55" name="直線單箭頭接點 54"/>
            <p:cNvCxnSpPr/>
            <p:nvPr/>
          </p:nvCxnSpPr>
          <p:spPr>
            <a:xfrm>
              <a:off x="7151407" y="3676791"/>
              <a:ext cx="0" cy="7191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標題 1"/>
          <p:cNvSpPr txBox="1">
            <a:spLocks/>
          </p:cNvSpPr>
          <p:nvPr/>
        </p:nvSpPr>
        <p:spPr>
          <a:xfrm>
            <a:off x="1223749" y="429934"/>
            <a:ext cx="6856561" cy="6380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/>
              <a:t>聘任流程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51293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47320"/>
              </p:ext>
            </p:extLst>
          </p:nvPr>
        </p:nvGraphicFramePr>
        <p:xfrm>
          <a:off x="257986" y="1302172"/>
          <a:ext cx="10595020" cy="487393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0194"/>
                <a:gridCol w="4891068"/>
                <a:gridCol w="5003758"/>
              </a:tblGrid>
              <a:tr h="518268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勞僱</a:t>
                      </a:r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型</a:t>
                      </a:r>
                      <a:r>
                        <a:rPr lang="zh-TW" altLang="en-US" sz="2800" dirty="0" smtClean="0"/>
                        <a:t>兼任助理聘任規定</a:t>
                      </a:r>
                      <a:endParaRPr lang="zh-TW" altLang="zh-TW" sz="2800" dirty="0" smtClean="0"/>
                    </a:p>
                  </a:txBody>
                  <a:tcPr marL="86265" marR="8626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027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流程</a:t>
                      </a:r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勞僱型兼任助理</a:t>
                      </a:r>
                      <a:endParaRPr lang="zh-TW" sz="220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/>
                        <a:t>計畫</a:t>
                      </a:r>
                      <a:r>
                        <a:rPr lang="en-US" altLang="zh-TW" sz="2200" dirty="0" smtClean="0"/>
                        <a:t>(</a:t>
                      </a:r>
                      <a:r>
                        <a:rPr lang="zh-TW" altLang="en-US" sz="2200" dirty="0" smtClean="0"/>
                        <a:t>單位</a:t>
                      </a:r>
                      <a:r>
                        <a:rPr lang="en-US" altLang="zh-TW" sz="2200" dirty="0" smtClean="0"/>
                        <a:t>)</a:t>
                      </a:r>
                      <a:r>
                        <a:rPr lang="zh-TW" altLang="en-US" sz="2200" dirty="0" smtClean="0"/>
                        <a:t>臨時工</a:t>
                      </a:r>
                      <a:endParaRPr lang="zh-TW" altLang="zh-TW" sz="2200" dirty="0" smtClean="0"/>
                    </a:p>
                  </a:txBody>
                  <a:tcPr marL="86265" marR="86265" anchor="ctr"/>
                </a:tc>
              </a:tr>
              <a:tr h="474449">
                <a:tc>
                  <a:txBody>
                    <a:bodyPr/>
                    <a:lstStyle/>
                    <a:p>
                      <a:pPr algn="ctr"/>
                      <a:r>
                        <a:rPr lang="zh-TW" dirty="0" smtClean="0"/>
                        <a:t>1</a:t>
                      </a:r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用人單位辦理人員聘僱</a:t>
                      </a:r>
                      <a:endParaRPr lang="zh-TW" sz="220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6811">
                <a:tc>
                  <a:txBody>
                    <a:bodyPr/>
                    <a:lstStyle/>
                    <a:p>
                      <a:pPr algn="ctr"/>
                      <a:r>
                        <a:rPr lang="zh-TW" dirty="0" smtClean="0"/>
                        <a:t>2</a:t>
                      </a:r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簽訂勞僱型同意書</a:t>
                      </a:r>
                      <a:r>
                        <a:rPr lang="en-US" altLang="zh-TW" sz="2200" dirty="0" smtClean="0"/>
                        <a:t>1</a:t>
                      </a:r>
                      <a:r>
                        <a:rPr lang="zh-TW" altLang="en-US" sz="2200" dirty="0" smtClean="0"/>
                        <a:t>式</a:t>
                      </a:r>
                      <a:r>
                        <a:rPr lang="en-US" altLang="zh-TW" sz="2200" dirty="0" smtClean="0"/>
                        <a:t>3</a:t>
                      </a:r>
                      <a:r>
                        <a:rPr lang="zh-TW" altLang="en-US" sz="2200" dirty="0" smtClean="0"/>
                        <a:t>份</a:t>
                      </a:r>
                      <a:endParaRPr lang="zh-TW" sz="220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510308">
                <a:tc>
                  <a:txBody>
                    <a:bodyPr/>
                    <a:lstStyle/>
                    <a:p>
                      <a:pPr algn="ctr"/>
                      <a:r>
                        <a:rPr lang="zh-TW" dirty="0" smtClean="0"/>
                        <a:t>3</a:t>
                      </a:r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dirty="0" smtClean="0"/>
                        <a:t>至「</a:t>
                      </a:r>
                      <a:r>
                        <a:rPr lang="zh-TW" altLang="en-US" sz="2200" kern="1200" dirty="0" smtClean="0">
                          <a:solidFill>
                            <a:schemeClr val="tx1"/>
                          </a:solidFill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+mn-cs"/>
                        </a:rPr>
                        <a:t>計畫人員任用暨薪資及獎助金發放系統</a:t>
                      </a:r>
                      <a:r>
                        <a:rPr lang="zh-TW" altLang="en-US" sz="2200" dirty="0" smtClean="0"/>
                        <a:t>」辦理聘任流程，由</a:t>
                      </a:r>
                      <a:r>
                        <a:rPr lang="zh-TW" altLang="en-US" sz="2200" u="sng" dirty="0" smtClean="0"/>
                        <a:t>權責單位</a:t>
                      </a:r>
                      <a:r>
                        <a:rPr lang="zh-TW" altLang="en-US" sz="2200" dirty="0" smtClean="0"/>
                        <a:t>確認符合計畫、經費及用人規定，最遲聘期開始</a:t>
                      </a:r>
                      <a:r>
                        <a:rPr lang="zh-TW" altLang="en-US" sz="2200" b="1" u="sng" dirty="0" smtClean="0">
                          <a:solidFill>
                            <a:srgbClr val="FF0000"/>
                          </a:solidFill>
                        </a:rPr>
                        <a:t>前</a:t>
                      </a:r>
                      <a:r>
                        <a:rPr lang="en-US" altLang="zh-TW" sz="2200" b="1" u="sng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zh-TW" altLang="en-US" sz="2200" b="1" u="sng" dirty="0" smtClean="0">
                          <a:solidFill>
                            <a:srgbClr val="FF0000"/>
                          </a:solidFill>
                        </a:rPr>
                        <a:t>天</a:t>
                      </a:r>
                      <a:r>
                        <a:rPr lang="zh-TW" altLang="en-US" sz="2200" dirty="0" smtClean="0"/>
                        <a:t>至系統送出。</a:t>
                      </a:r>
                      <a:endParaRPr lang="zh-TW" sz="220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/>
                        <a:t>至「</a:t>
                      </a:r>
                      <a:r>
                        <a:rPr lang="zh-TW" altLang="en-US" sz="2200" kern="1200" dirty="0" smtClean="0">
                          <a:solidFill>
                            <a:schemeClr val="tx1"/>
                          </a:solidFill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+mn-cs"/>
                        </a:rPr>
                        <a:t>計畫人員任用暨薪資及獎助金發放系統</a:t>
                      </a:r>
                      <a:r>
                        <a:rPr lang="zh-TW" altLang="en-US" sz="2200" dirty="0" smtClean="0"/>
                        <a:t>」辦理聘任流程，由</a:t>
                      </a:r>
                      <a:r>
                        <a:rPr lang="zh-TW" altLang="en-US" sz="2200" u="sng" dirty="0" smtClean="0"/>
                        <a:t>權責單位</a:t>
                      </a:r>
                      <a:r>
                        <a:rPr lang="zh-TW" altLang="en-US" sz="2200" dirty="0" smtClean="0"/>
                        <a:t>確認符合計畫、經費及用人規定，最遲聘期開始</a:t>
                      </a:r>
                      <a:r>
                        <a:rPr lang="zh-TW" altLang="en-US" sz="2200" b="1" u="sng" dirty="0" smtClean="0">
                          <a:solidFill>
                            <a:srgbClr val="FF0000"/>
                          </a:solidFill>
                        </a:rPr>
                        <a:t>前</a:t>
                      </a:r>
                      <a:r>
                        <a:rPr lang="en-US" altLang="zh-TW" sz="2200" b="1" u="sng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zh-TW" altLang="en-US" sz="2200" b="1" u="sng" dirty="0" smtClean="0">
                          <a:solidFill>
                            <a:srgbClr val="FF0000"/>
                          </a:solidFill>
                        </a:rPr>
                        <a:t>天</a:t>
                      </a:r>
                      <a:r>
                        <a:rPr lang="zh-TW" altLang="en-US" sz="2200" dirty="0" smtClean="0"/>
                        <a:t>至系統送出。</a:t>
                      </a:r>
                      <a:endParaRPr lang="zh-TW" altLang="en-US" sz="2200" dirty="0"/>
                    </a:p>
                  </a:txBody>
                  <a:tcPr marL="86265" marR="86265" anchor="ctr"/>
                </a:tc>
              </a:tr>
              <a:tr h="13938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4</a:t>
                      </a:r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6265" marR="86265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聘任流程完成後，由人事室辦理勞健保及勞退金納保作業。</a:t>
                      </a:r>
                      <a:endParaRPr lang="en-US" altLang="zh-TW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註</a:t>
                      </a:r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zh-TW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每日上午</a:t>
                      </a:r>
                      <a:r>
                        <a:rPr lang="en-US" altLang="zh-TW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zh-TW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點辦理加保</a:t>
                      </a:r>
                      <a:r>
                        <a:rPr lang="zh-TW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zh-TW" altLang="zh-TW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下午</a:t>
                      </a:r>
                      <a:r>
                        <a:rPr lang="en-US" altLang="zh-TW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zh-TW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點辦理退保</a:t>
                      </a:r>
                      <a:r>
                        <a:rPr lang="zh-TW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zh-TW" altLang="zh-TW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逾時由各權責單位自行負責</a:t>
                      </a:r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86265" marR="86265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24151" y="295860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勞僱型兼任助理聘任規定</a:t>
            </a:r>
            <a:endParaRPr lang="zh-TW" altLang="zh-TW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105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223749" y="429934"/>
            <a:ext cx="8414773" cy="6380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/>
              <a:t>本校相關因應配套作法</a:t>
            </a:r>
            <a:r>
              <a:rPr lang="en-US" altLang="zh-TW" dirty="0"/>
              <a:t>_</a:t>
            </a:r>
            <a:r>
              <a:rPr lang="zh-TW" altLang="en-US" dirty="0"/>
              <a:t>勞健保投保方式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/>
            </a:r>
            <a:br>
              <a:rPr lang="zh-TW" altLang="zh-TW" sz="2800" b="1" dirty="0" smtClean="0">
                <a:solidFill>
                  <a:srgbClr val="0070C0"/>
                </a:solidFill>
              </a:rPr>
            </a:br>
            <a:endParaRPr lang="zh-TW" sz="2800" dirty="0"/>
          </a:p>
        </p:txBody>
      </p:sp>
      <p:sp>
        <p:nvSpPr>
          <p:cNvPr id="4" name="內容版面配置區 5"/>
          <p:cNvSpPr txBox="1">
            <a:spLocks/>
          </p:cNvSpPr>
          <p:nvPr/>
        </p:nvSpPr>
        <p:spPr>
          <a:xfrm>
            <a:off x="345143" y="1487732"/>
            <a:ext cx="5486490" cy="506235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 smtClean="0"/>
              <a:t>依勞工保險條例第</a:t>
            </a:r>
            <a:r>
              <a:rPr lang="en-US" altLang="zh-TW" sz="2000" dirty="0" smtClean="0"/>
              <a:t>72</a:t>
            </a:r>
            <a:r>
              <a:rPr lang="zh-TW" altLang="en-US" sz="2000" dirty="0" smtClean="0"/>
              <a:t>條第</a:t>
            </a:r>
            <a:r>
              <a:rPr lang="en-US" altLang="zh-TW" sz="2000" dirty="0" smtClean="0"/>
              <a:t>1</a:t>
            </a:r>
            <a:r>
              <a:rPr lang="zh-TW" altLang="en-US" sz="2000" dirty="0" smtClean="0"/>
              <a:t>項規定，違反規定未投保者，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處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4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倍罰鍰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由人事室提供勞健保及勞退金試算表予各單位</a:t>
            </a:r>
            <a:r>
              <a:rPr lang="zh-TW" altLang="en-US" sz="2000" dirty="0" smtClean="0">
                <a:solidFill>
                  <a:schemeClr val="tx1"/>
                </a:solidFill>
              </a:rPr>
              <a:t>於預算項下控管，此應由單位支應勞、健保及勞退費用。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</a:rPr>
              <a:t>按月工時人員</a:t>
            </a:r>
            <a:r>
              <a:rPr lang="zh-TW" altLang="en-US" sz="2000" dirty="0" smtClean="0"/>
              <a:t>加保方式比照專任人員加退保作業。</a:t>
            </a:r>
            <a:endParaRPr lang="en-US" altLang="zh-TW" sz="2000" dirty="0" smtClean="0"/>
          </a:p>
          <a:p>
            <a:r>
              <a:rPr lang="zh-TW" altLang="en-US" sz="2400" dirty="0"/>
              <a:t>依全民健康保險法規定，健保費用</a:t>
            </a:r>
            <a:r>
              <a:rPr lang="zh-TW" altLang="en-US" sz="2400" b="1" u="sng" dirty="0"/>
              <a:t>得不</a:t>
            </a:r>
            <a:r>
              <a:rPr lang="zh-TW" altLang="en-US" sz="2400" dirty="0"/>
              <a:t>在本校納保情形：</a:t>
            </a:r>
            <a:endParaRPr lang="en-US" altLang="zh-TW" sz="2400" dirty="0"/>
          </a:p>
          <a:p>
            <a:pPr lvl="1">
              <a:buFont typeface="Wingdings" pitchFamily="2" charset="2"/>
              <a:buChar char="u"/>
            </a:pPr>
            <a:r>
              <a:rPr lang="zh-TW" altLang="en-US" sz="2200" dirty="0"/>
              <a:t>在學工讀生，如無須每天上班，且每週上班時數未達</a:t>
            </a:r>
            <a:r>
              <a:rPr lang="en-US" altLang="zh-TW" sz="2200" dirty="0"/>
              <a:t>12</a:t>
            </a:r>
            <a:r>
              <a:rPr lang="zh-TW" altLang="en-US" sz="2200" dirty="0"/>
              <a:t>小時</a:t>
            </a:r>
            <a:r>
              <a:rPr lang="en-US" altLang="zh-TW" sz="2200" dirty="0"/>
              <a:t>(</a:t>
            </a:r>
            <a:r>
              <a:rPr lang="zh-TW" altLang="en-US" sz="2200" b="1" u="sng" dirty="0">
                <a:solidFill>
                  <a:srgbClr val="FF0000"/>
                </a:solidFill>
              </a:rPr>
              <a:t>不含</a:t>
            </a:r>
            <a:r>
              <a:rPr lang="en-US" altLang="zh-TW" sz="2200" dirty="0"/>
              <a:t>)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lvl="1">
              <a:buFont typeface="Wingdings" pitchFamily="2" charset="2"/>
              <a:buChar char="u"/>
            </a:pPr>
            <a:r>
              <a:rPr lang="zh-TW" altLang="en-US" sz="2200" dirty="0"/>
              <a:t>工作期間未超過</a:t>
            </a:r>
            <a:r>
              <a:rPr lang="en-US" altLang="zh-TW" sz="2200" dirty="0"/>
              <a:t>3</a:t>
            </a:r>
            <a:r>
              <a:rPr lang="zh-TW" altLang="en-US" sz="2200" dirty="0"/>
              <a:t>個月</a:t>
            </a:r>
            <a:r>
              <a:rPr lang="en-US" altLang="zh-TW" sz="2200" dirty="0"/>
              <a:t>(</a:t>
            </a:r>
            <a:r>
              <a:rPr lang="zh-TW" altLang="en-US" sz="2200" dirty="0"/>
              <a:t>可不受限上述條件</a:t>
            </a:r>
            <a:r>
              <a:rPr lang="en-US" altLang="zh-TW" sz="2200" dirty="0"/>
              <a:t>,</a:t>
            </a:r>
            <a:r>
              <a:rPr lang="zh-TW" altLang="en-US" sz="2200" dirty="0"/>
              <a:t>但需於契約書上明訂工作期間</a:t>
            </a:r>
            <a:r>
              <a:rPr lang="en-US" altLang="zh-TW" sz="2200" dirty="0"/>
              <a:t>)</a:t>
            </a:r>
          </a:p>
          <a:p>
            <a:pPr lvl="1">
              <a:buFont typeface="Wingdings" pitchFamily="2" charset="2"/>
              <a:buChar char="u"/>
            </a:pPr>
            <a:r>
              <a:rPr lang="zh-TW" altLang="en-US" sz="2200" dirty="0"/>
              <a:t>於其他單位擔任工作，並投保健保且薪資較高者。</a:t>
            </a:r>
            <a:endParaRPr lang="zh-TW" altLang="en-US" sz="2200" dirty="0">
              <a:solidFill>
                <a:srgbClr val="FF0000"/>
              </a:solidFill>
            </a:endParaRPr>
          </a:p>
          <a:p>
            <a:endParaRPr lang="en-US" altLang="zh-TW" sz="2000" dirty="0" smtClean="0"/>
          </a:p>
          <a:p>
            <a:endParaRPr lang="en-US" altLang="zh-TW" sz="2000" dirty="0" smtClean="0"/>
          </a:p>
        </p:txBody>
      </p:sp>
      <p:pic>
        <p:nvPicPr>
          <p:cNvPr id="5" name="內容版面配置區 8" descr="試算表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0171" y="1822057"/>
            <a:ext cx="5637853" cy="4111095"/>
          </a:xfrm>
          <a:prstGeom prst="rect">
            <a:avLst/>
          </a:prstGeom>
        </p:spPr>
      </p:pic>
      <p:sp>
        <p:nvSpPr>
          <p:cNvPr id="6" name="文字版面配置區 8"/>
          <p:cNvSpPr txBox="1">
            <a:spLocks/>
          </p:cNvSpPr>
          <p:nvPr/>
        </p:nvSpPr>
        <p:spPr>
          <a:xfrm>
            <a:off x="6893954" y="1153407"/>
            <a:ext cx="4739246" cy="66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勞</a:t>
            </a: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健保費及勞退金試算表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88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32544" y="390845"/>
            <a:ext cx="9585659" cy="8955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注意事項</a:t>
            </a:r>
            <a:endParaRPr lang="en-US" sz="4400" dirty="0"/>
          </a:p>
        </p:txBody>
      </p:sp>
      <p:sp>
        <p:nvSpPr>
          <p:cNvPr id="3" name="文字版面配置區  2"/>
          <p:cNvSpPr txBox="1">
            <a:spLocks/>
          </p:cNvSpPr>
          <p:nvPr/>
        </p:nvSpPr>
        <p:spPr>
          <a:xfrm>
            <a:off x="1032544" y="1174542"/>
            <a:ext cx="3992732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u"/>
            </a:pPr>
            <a:r>
              <a:rPr lang="zh-TW" altLang="en-US" sz="2800" dirty="0" smtClean="0"/>
              <a:t>學習型兼任助理</a:t>
            </a:r>
            <a:endParaRPr lang="en-US" sz="2800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1483566" y="1750804"/>
            <a:ext cx="9206949" cy="10560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 smtClean="0"/>
              <a:t>請各授課教師、聘用單位等，</a:t>
            </a:r>
            <a:r>
              <a:rPr lang="zh-TW" altLang="en-US" sz="2400" b="1" u="sng" dirty="0" smtClean="0"/>
              <a:t>務必秉持學習型應遵守之範圍</a:t>
            </a:r>
            <a:r>
              <a:rPr lang="zh-TW" altLang="en-US" sz="2400" dirty="0" smtClean="0"/>
              <a:t>，勿超出本校制訂全校性規範之範疇，以避免衍生出有勞僱型之紛爭。</a:t>
            </a:r>
            <a:endParaRPr lang="en-US" altLang="zh-TW" sz="2400" dirty="0" smtClean="0"/>
          </a:p>
        </p:txBody>
      </p:sp>
      <p:sp>
        <p:nvSpPr>
          <p:cNvPr id="6" name="文字版面配置區  2"/>
          <p:cNvSpPr txBox="1">
            <a:spLocks/>
          </p:cNvSpPr>
          <p:nvPr/>
        </p:nvSpPr>
        <p:spPr>
          <a:xfrm>
            <a:off x="1032544" y="2983102"/>
            <a:ext cx="3992732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u"/>
            </a:pPr>
            <a:r>
              <a:rPr lang="zh-TW" altLang="en-US" sz="2800" dirty="0" smtClean="0"/>
              <a:t>勞僱型兼任助理</a:t>
            </a:r>
            <a:endParaRPr lang="en-US" sz="2800" dirty="0"/>
          </a:p>
        </p:txBody>
      </p:sp>
      <p:sp>
        <p:nvSpPr>
          <p:cNvPr id="7" name="內容版面配置區 3"/>
          <p:cNvSpPr txBox="1">
            <a:spLocks/>
          </p:cNvSpPr>
          <p:nvPr/>
        </p:nvSpPr>
        <p:spPr>
          <a:xfrm>
            <a:off x="1166325" y="3677839"/>
            <a:ext cx="9206949" cy="21857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600" dirty="0" smtClean="0"/>
              <a:t>因勞保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無法追溯</a:t>
            </a:r>
            <a:r>
              <a:rPr lang="zh-TW" altLang="en-US" sz="2600" dirty="0" smtClean="0"/>
              <a:t>，請任用單位務必，依相關規定完成「勞僱型」兼任助理</a:t>
            </a:r>
            <a:r>
              <a:rPr lang="zh-TW" altLang="en-US" sz="2600" dirty="0" smtClean="0">
                <a:solidFill>
                  <a:schemeClr val="tx1"/>
                </a:solidFill>
              </a:rPr>
              <a:t>聘任作業</a:t>
            </a:r>
            <a:r>
              <a:rPr lang="zh-TW" altLang="en-US" sz="2600" dirty="0" smtClean="0"/>
              <a:t>，以維護勞動權益。</a:t>
            </a:r>
            <a:endParaRPr lang="en-US" altLang="zh-TW" sz="2600" dirty="0" smtClean="0"/>
          </a:p>
          <a:p>
            <a:r>
              <a:rPr lang="zh-TW" altLang="en-US" sz="2600" dirty="0" smtClean="0"/>
              <a:t>屬勞僱型兼任助理，宜書面訂契約、不超時工作，需按逐日記載出勤時間簽到退</a:t>
            </a:r>
            <a:r>
              <a:rPr lang="en-US" altLang="zh-TW" sz="2600" b="1" u="sng" dirty="0" smtClean="0">
                <a:solidFill>
                  <a:schemeClr val="tx1"/>
                </a:solidFill>
              </a:rPr>
              <a:t>(</a:t>
            </a:r>
            <a:r>
              <a:rPr lang="zh-TW" altLang="en-US" sz="2600" b="1" u="sng" dirty="0" smtClean="0">
                <a:solidFill>
                  <a:schemeClr val="tx1"/>
                </a:solidFill>
              </a:rPr>
              <a:t>務必記錄到分鐘</a:t>
            </a:r>
            <a:r>
              <a:rPr lang="zh-TW" altLang="en-US" sz="2600" dirty="0" smtClean="0"/>
              <a:t>，例如</a:t>
            </a:r>
            <a:r>
              <a:rPr lang="en-US" altLang="zh-TW" sz="2600" dirty="0" smtClean="0"/>
              <a:t>5</a:t>
            </a:r>
            <a:r>
              <a:rPr lang="zh-TW" altLang="en-US" sz="2600" dirty="0" smtClean="0"/>
              <a:t>點</a:t>
            </a:r>
            <a:r>
              <a:rPr lang="en-US" altLang="zh-TW" sz="2600" dirty="0" smtClean="0"/>
              <a:t>01</a:t>
            </a:r>
            <a:r>
              <a:rPr lang="zh-TW" altLang="en-US" sz="2600" dirty="0" smtClean="0"/>
              <a:t>分</a:t>
            </a:r>
            <a:r>
              <a:rPr lang="en-US" altLang="zh-TW" sz="26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90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32544" y="390845"/>
            <a:ext cx="9585659" cy="8955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400" dirty="0" smtClean="0"/>
              <a:t>常見問題</a:t>
            </a:r>
            <a:endParaRPr lang="en-US" sz="4400" dirty="0"/>
          </a:p>
        </p:txBody>
      </p:sp>
      <p:sp>
        <p:nvSpPr>
          <p:cNvPr id="3" name="文字版面配置區  2"/>
          <p:cNvSpPr txBox="1">
            <a:spLocks/>
          </p:cNvSpPr>
          <p:nvPr/>
        </p:nvSpPr>
        <p:spPr>
          <a:xfrm>
            <a:off x="1032544" y="1174542"/>
            <a:ext cx="3992732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u"/>
            </a:pPr>
            <a:endParaRPr 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877078" y="1614196"/>
            <a:ext cx="82109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：計畫已在執行中，如何辦理投保作業？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：若確為勞僱型聘任關係，請至「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計畫人員任用暨薪資及獎助金發放系統</a:t>
            </a:r>
            <a:r>
              <a:rPr lang="zh-TW" altLang="en-US" dirty="0"/>
              <a:t>」</a:t>
            </a:r>
            <a:r>
              <a:rPr lang="zh-TW" altLang="en-US" dirty="0" smtClean="0"/>
              <a:t>辦理離職後再次聘任。</a:t>
            </a:r>
            <a:endParaRPr lang="en-US" altLang="zh-TW" dirty="0" smtClean="0"/>
          </a:p>
          <a:p>
            <a:r>
              <a:rPr lang="zh-TW" altLang="en-US" dirty="0" smtClean="0"/>
              <a:t>例：原聘期為</a:t>
            </a:r>
            <a:r>
              <a:rPr lang="en-US" altLang="zh-TW" dirty="0" smtClean="0"/>
              <a:t>104/8/01-104/12/31</a:t>
            </a:r>
            <a:r>
              <a:rPr lang="zh-TW" altLang="en-US" dirty="0" smtClean="0"/>
              <a:t>，加保日為</a:t>
            </a:r>
            <a:r>
              <a:rPr lang="en-US" altLang="zh-TW" dirty="0" smtClean="0"/>
              <a:t>104/9/16</a:t>
            </a:r>
            <a:r>
              <a:rPr lang="zh-TW" altLang="en-US" dirty="0" smtClean="0"/>
              <a:t>。則系統上需於</a:t>
            </a:r>
            <a:r>
              <a:rPr lang="en-US" altLang="zh-TW" dirty="0" smtClean="0"/>
              <a:t>9/15</a:t>
            </a:r>
            <a:r>
              <a:rPr lang="zh-TW" altLang="en-US" dirty="0" smtClean="0"/>
              <a:t>辦理提前離職後，重新聘任該員聘期於</a:t>
            </a:r>
            <a:r>
              <a:rPr lang="en-US" altLang="zh-TW" dirty="0" smtClean="0"/>
              <a:t>9/16-12/31</a:t>
            </a:r>
            <a:r>
              <a:rPr lang="zh-TW" altLang="en-US" dirty="0" smtClean="0"/>
              <a:t>，並輸入投保月薪及經費來源。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：相關保費經費來源為何？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：須由計畫經費中支出，已簽約、執行計畫當時未編列，則須於已編列之人事費中支出。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：是否可聘任學習型臨時工？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：臨時工之聘任皆為勞僱型，僅有兼任助理可選擇身份。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521713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紅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802</Words>
  <Application>Microsoft Office PowerPoint</Application>
  <PresentationFormat>寬螢幕</PresentationFormat>
  <Paragraphs>57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Microsoft JhengHei UI</vt:lpstr>
      <vt:lpstr>微軟正黑體</vt:lpstr>
      <vt:lpstr>新細明體</vt:lpstr>
      <vt:lpstr>Arial</vt:lpstr>
      <vt:lpstr>Calibri</vt:lpstr>
      <vt:lpstr>Trebuchet MS</vt:lpstr>
      <vt:lpstr>Wingdings</vt:lpstr>
      <vt:lpstr>Wingdings 3</vt:lpstr>
      <vt:lpstr>多面向</vt:lpstr>
      <vt:lpstr>產學計畫兼任助理、臨時工配套方案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asiauser1769</dc:creator>
  <cp:lastModifiedBy>asiauser1769</cp:lastModifiedBy>
  <cp:revision>11</cp:revision>
  <cp:lastPrinted>2015-09-23T09:32:41Z</cp:lastPrinted>
  <dcterms:created xsi:type="dcterms:W3CDTF">2015-09-23T05:24:57Z</dcterms:created>
  <dcterms:modified xsi:type="dcterms:W3CDTF">2015-09-23T09:42:28Z</dcterms:modified>
</cp:coreProperties>
</file>