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62" r:id="rId2"/>
    <p:sldId id="281" r:id="rId3"/>
    <p:sldId id="287" r:id="rId4"/>
    <p:sldId id="288" r:id="rId5"/>
    <p:sldId id="286" r:id="rId6"/>
    <p:sldId id="285" r:id="rId7"/>
    <p:sldId id="289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FEAFC-E5D1-4343-A818-170F4B3E9DC7}" type="datetimeFigureOut">
              <a:rPr lang="zh-TW" altLang="en-US" smtClean="0"/>
              <a:t>2015/9/15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1336-973D-4CB9-B7A1-300CEE7918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73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60D36B-DF75-4AFB-B471-0AE9805C43AF}" type="datetimeFigureOut">
              <a:rPr lang="zh-TW" altLang="en-US" smtClean="0"/>
              <a:pPr/>
              <a:t>2015/9/15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8DB59D-38EE-4AA8-A232-2CDD68BF53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764704"/>
            <a:ext cx="8964488" cy="1470025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研究助教</a:t>
            </a:r>
            <a:r>
              <a:rPr lang="en-US" altLang="zh-TW" sz="5400" dirty="0" smtClean="0"/>
              <a:t>(RA)</a:t>
            </a:r>
            <a:r>
              <a:rPr lang="zh-TW" altLang="en-US" sz="5400" dirty="0" smtClean="0"/>
              <a:t>制度配套方案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8062912" cy="115212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研發</a:t>
            </a:r>
            <a:r>
              <a:rPr lang="zh-TW" altLang="en-US" sz="3600" dirty="0" smtClean="0"/>
              <a:t>處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7765"/>
            <a:ext cx="4896544" cy="6595347"/>
          </a:xfrm>
        </p:spPr>
      </p:pic>
    </p:spTree>
    <p:extLst>
      <p:ext uri="{BB962C8B-B14F-4D97-AF65-F5344CB8AC3E}">
        <p14:creationId xmlns:p14="http://schemas.microsoft.com/office/powerpoint/2010/main" val="33641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學習型：與計畫主持人學習與共同研究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所得之研究成果與計畫主持人共享。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無須納入勞保。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勞僱型：與計畫主持人具有從屬關係</a:t>
            </a:r>
            <a:endParaRPr lang="en-US" altLang="zh-TW" dirty="0" smtClean="0"/>
          </a:p>
          <a:p>
            <a:pPr lvl="1"/>
            <a:r>
              <a:rPr lang="zh-TW" altLang="en-US" dirty="0"/>
              <a:t>需要納入</a:t>
            </a:r>
            <a:r>
              <a:rPr lang="zh-TW" altLang="en-US" dirty="0" smtClean="0"/>
              <a:t>勞保，費用得由計畫業務費支應。</a:t>
            </a:r>
            <a:endParaRPr lang="zh-TW" altLang="en-US" dirty="0"/>
          </a:p>
          <a:p>
            <a:pPr lvl="1"/>
            <a:r>
              <a:rPr lang="zh-TW" altLang="en-US" dirty="0"/>
              <a:t>應按時至</a:t>
            </a:r>
            <a:r>
              <a:rPr lang="zh-TW" altLang="en-US" dirty="0" smtClean="0"/>
              <a:t>本校</a:t>
            </a:r>
            <a:r>
              <a:rPr lang="zh-TW" altLang="zh-TW" u="sng" dirty="0" smtClean="0">
                <a:solidFill>
                  <a:schemeClr val="accent3">
                    <a:lumMod val="75000"/>
                  </a:schemeClr>
                </a:solidFill>
              </a:rPr>
              <a:t>研究</a:t>
            </a:r>
            <a:r>
              <a:rPr lang="zh-TW" altLang="zh-TW" u="sng" dirty="0">
                <a:solidFill>
                  <a:schemeClr val="accent3">
                    <a:lumMod val="75000"/>
                  </a:schemeClr>
                </a:solidFill>
              </a:rPr>
              <a:t>計畫勞僱型人員工時登錄系統</a:t>
            </a:r>
            <a:r>
              <a:rPr lang="zh-TW" altLang="en-US" dirty="0"/>
              <a:t>登</a:t>
            </a:r>
            <a:r>
              <a:rPr lang="zh-TW" altLang="en-US" dirty="0" smtClean="0"/>
              <a:t>記出缺勤狀態，</a:t>
            </a:r>
            <a:r>
              <a:rPr lang="zh-TW" altLang="en-US" dirty="0"/>
              <a:t>時間登記至「分鐘」，核實登入工作</a:t>
            </a:r>
            <a:r>
              <a:rPr lang="zh-TW" altLang="en-US" dirty="0" smtClean="0"/>
              <a:t>日誌。</a:t>
            </a:r>
            <a:endParaRPr lang="zh-TW" altLang="en-US" dirty="0"/>
          </a:p>
          <a:p>
            <a:pPr lvl="1"/>
            <a:r>
              <a:rPr lang="zh-TW" altLang="en-US" dirty="0" smtClean="0"/>
              <a:t>聘任時需簽署勞僱契約書，藉以保證個人權益。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臨時工作人員：因計畫需求的短期臨時工作人員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需要納入勞保</a:t>
            </a:r>
            <a:r>
              <a:rPr lang="zh-TW" altLang="en-US" dirty="0"/>
              <a:t>，費用得由計畫業務費支應。</a:t>
            </a:r>
          </a:p>
          <a:p>
            <a:pPr lvl="1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研究助理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681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zh-TW" altLang="en-US" sz="3200" b="1" dirty="0"/>
              <a:t>修正「科技部補助專題研究計畫助理人員約用注意事項</a:t>
            </a:r>
            <a:r>
              <a:rPr lang="zh-TW" altLang="en-US" sz="3200" b="1" dirty="0" smtClean="0"/>
              <a:t>」</a:t>
            </a:r>
            <a:endParaRPr lang="en-US" altLang="zh-TW" sz="3200" b="1" dirty="0" smtClean="0"/>
          </a:p>
          <a:p>
            <a:pPr marL="109728" indent="0">
              <a:buNone/>
            </a:pPr>
            <a:endParaRPr lang="en-US" altLang="zh-TW" b="1" dirty="0" smtClean="0"/>
          </a:p>
          <a:p>
            <a:pPr marL="109728" indent="0">
              <a:buNone/>
            </a:pPr>
            <a:r>
              <a:rPr lang="zh-TW" altLang="en-US" dirty="0" smtClean="0"/>
              <a:t>一</a:t>
            </a:r>
            <a:r>
              <a:rPr lang="zh-TW" altLang="en-US" dirty="0"/>
              <a:t>、本次修正重點如下：</a:t>
            </a:r>
          </a:p>
          <a:p>
            <a:pPr marL="109728" indent="0">
              <a:buNone/>
            </a:pPr>
            <a:r>
              <a:rPr lang="zh-TW" altLang="en-US" dirty="0"/>
              <a:t>　　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為使執行機構於約用助理人員確實依相關法令規範落實其</a:t>
            </a:r>
          </a:p>
          <a:p>
            <a:pPr marL="109728" indent="0">
              <a:buNone/>
            </a:pPr>
            <a:r>
              <a:rPr lang="zh-TW" altLang="en-US" dirty="0"/>
              <a:t>　　　　相關權益保障，爰修正助理人員約用資格條件及程序。</a:t>
            </a:r>
          </a:p>
          <a:p>
            <a:pPr marL="109728" indent="0">
              <a:buNone/>
            </a:pPr>
            <a:r>
              <a:rPr lang="zh-TW" altLang="en-US" dirty="0"/>
              <a:t>　　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放寬專任助理可由同一機構數個補助計畫分攤經費約用之</a:t>
            </a:r>
          </a:p>
          <a:p>
            <a:pPr marL="109728" indent="0">
              <a:buNone/>
            </a:pPr>
            <a:r>
              <a:rPr lang="zh-TW" altLang="en-US" dirty="0"/>
              <a:t>　　　　，以減省單一計畫人事費用支出，並增加約用專任助理的</a:t>
            </a:r>
          </a:p>
          <a:p>
            <a:pPr marL="109728" indent="0">
              <a:buNone/>
            </a:pPr>
            <a:r>
              <a:rPr lang="zh-TW" altLang="en-US" dirty="0"/>
              <a:t>　　　　穩定性。</a:t>
            </a:r>
          </a:p>
          <a:p>
            <a:pPr marL="109728" indent="0">
              <a:buNone/>
            </a:pPr>
            <a:r>
              <a:rPr lang="zh-TW" altLang="en-US" dirty="0"/>
              <a:t>　　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>
                <a:solidFill>
                  <a:srgbClr val="FF0000"/>
                </a:solidFill>
              </a:rPr>
              <a:t>調整助理人員所需費用報支補助項目，屬助理人員所需經</a:t>
            </a:r>
          </a:p>
          <a:p>
            <a:pPr marL="109728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　　　　常性費用，統</a:t>
            </a:r>
            <a:r>
              <a:rPr lang="zh-TW" altLang="en-US" b="1" dirty="0">
                <a:solidFill>
                  <a:srgbClr val="FF0000"/>
                </a:solidFill>
              </a:rPr>
              <a:t>由業務費支應</a:t>
            </a:r>
            <a:r>
              <a:rPr lang="zh-TW" altLang="en-US" dirty="0">
                <a:solidFill>
                  <a:srgbClr val="FF0000"/>
                </a:solidFill>
              </a:rPr>
              <a:t>。經費核定清單之「研究人力</a:t>
            </a:r>
          </a:p>
          <a:p>
            <a:pPr marL="109728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　　　　費」項下，改為核定一筆總額，不依助理類別分列細項，</a:t>
            </a:r>
          </a:p>
          <a:p>
            <a:pPr marL="109728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　　　　以增加實際用人彈性。</a:t>
            </a:r>
          </a:p>
          <a:p>
            <a:pPr marL="109728" indent="0">
              <a:buNone/>
            </a:pPr>
            <a:r>
              <a:rPr lang="zh-TW" altLang="en-US" dirty="0"/>
              <a:t>　　</a:t>
            </a:r>
            <a:r>
              <a:rPr lang="en-US" altLang="zh-TW" dirty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r>
              <a:rPr lang="zh-TW" altLang="en-US" dirty="0"/>
              <a:t>為培育優秀年輕學生，取消執行本部補助大專學生研究計</a:t>
            </a:r>
          </a:p>
          <a:p>
            <a:pPr marL="109728" indent="0">
              <a:buNone/>
            </a:pPr>
            <a:r>
              <a:rPr lang="zh-TW" altLang="en-US" dirty="0"/>
              <a:t>　　　　畫之學生不得再擔任專題研究計畫助理人員並支領有關費</a:t>
            </a:r>
          </a:p>
          <a:p>
            <a:pPr marL="109728" indent="0">
              <a:buNone/>
            </a:pPr>
            <a:r>
              <a:rPr lang="zh-TW" altLang="en-US" dirty="0"/>
              <a:t>　　　　用限制。</a:t>
            </a:r>
          </a:p>
          <a:p>
            <a:pPr marL="109728" indent="0">
              <a:buNone/>
            </a:pPr>
            <a:r>
              <a:rPr lang="zh-TW" altLang="en-US" dirty="0"/>
              <a:t>　　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配合修正「科技部補助專題研究計畫兼任助理費用支給標</a:t>
            </a:r>
          </a:p>
          <a:p>
            <a:pPr marL="109728" indent="0">
              <a:buNone/>
            </a:pPr>
            <a:r>
              <a:rPr lang="zh-TW" altLang="en-US" dirty="0"/>
              <a:t>　　　　準表」。</a:t>
            </a:r>
          </a:p>
          <a:p>
            <a:pPr marL="109728" indent="0">
              <a:buNone/>
            </a:pPr>
            <a:r>
              <a:rPr lang="zh-TW" altLang="en-US" dirty="0"/>
              <a:t>　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科技部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9</a:t>
            </a:r>
            <a:r>
              <a:rPr lang="zh-TW" altLang="en-US" dirty="0" smtClean="0"/>
              <a:t>日來文</a:t>
            </a:r>
            <a:r>
              <a:rPr lang="en-US" altLang="zh-TW" dirty="0" smtClean="0"/>
              <a:t>1/2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175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dirty="0"/>
              <a:t>二、專題計畫線上申請系統將配合規定修正調整，</a:t>
            </a:r>
            <a:r>
              <a:rPr lang="zh-TW" altLang="en-US" dirty="0" smtClean="0"/>
              <a:t>預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定</a:t>
            </a:r>
            <a:r>
              <a:rPr lang="zh-TW" altLang="en-US" dirty="0"/>
              <a:t>於</a:t>
            </a:r>
            <a:r>
              <a:rPr lang="en-US" altLang="zh-TW" dirty="0"/>
              <a:t>104</a:t>
            </a:r>
            <a:r>
              <a:rPr lang="zh-TW" altLang="en-US" dirty="0" smtClean="0"/>
              <a:t>年</a:t>
            </a:r>
            <a:r>
              <a:rPr lang="en-US" altLang="zh-TW" dirty="0" smtClean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日上線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09728" indent="0">
              <a:buNone/>
            </a:pPr>
            <a:endParaRPr lang="zh-TW" altLang="en-US" dirty="0"/>
          </a:p>
          <a:p>
            <a:pPr marL="109728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三</a:t>
            </a:r>
            <a:r>
              <a:rPr lang="zh-TW" altLang="en-US" dirty="0">
                <a:solidFill>
                  <a:srgbClr val="FF0000"/>
                </a:solidFill>
              </a:rPr>
              <a:t>、本次修正前已核定之研究計畫所需助理人員費用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 請</a:t>
            </a:r>
            <a:r>
              <a:rPr lang="zh-TW" altLang="en-US" dirty="0">
                <a:solidFill>
                  <a:srgbClr val="FF0000"/>
                </a:solidFill>
              </a:rPr>
              <a:t>於原</a:t>
            </a:r>
            <a:r>
              <a:rPr lang="zh-TW" altLang="en-US" dirty="0" smtClean="0">
                <a:solidFill>
                  <a:srgbClr val="FF0000"/>
                </a:solidFill>
              </a:rPr>
              <a:t>核定</a:t>
            </a:r>
            <a:r>
              <a:rPr lang="zh-TW" altLang="en-US" dirty="0">
                <a:solidFill>
                  <a:srgbClr val="FF0000"/>
                </a:solidFill>
              </a:rPr>
              <a:t>計畫總經費（含管理費）內勻支，</a:t>
            </a:r>
            <a:r>
              <a:rPr lang="zh-TW" altLang="en-US" dirty="0" smtClean="0">
                <a:solidFill>
                  <a:srgbClr val="FF0000"/>
                </a:solidFill>
              </a:rPr>
              <a:t>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 計畫</a:t>
            </a:r>
            <a:r>
              <a:rPr lang="zh-TW" altLang="en-US" dirty="0">
                <a:solidFill>
                  <a:srgbClr val="FF0000"/>
                </a:solidFill>
              </a:rPr>
              <a:t>總經費不足</a:t>
            </a:r>
            <a:r>
              <a:rPr lang="zh-TW" altLang="en-US" dirty="0" smtClean="0">
                <a:solidFill>
                  <a:srgbClr val="FF0000"/>
                </a:solidFill>
              </a:rPr>
              <a:t>支應且</a:t>
            </a:r>
            <a:r>
              <a:rPr lang="zh-TW" altLang="en-US" dirty="0">
                <a:solidFill>
                  <a:srgbClr val="FF0000"/>
                </a:solidFill>
              </a:rPr>
              <a:t>執行完畢後無結餘款者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 得</a:t>
            </a:r>
            <a:r>
              <a:rPr lang="zh-TW" altLang="en-US" dirty="0">
                <a:solidFill>
                  <a:srgbClr val="FF0000"/>
                </a:solidFill>
              </a:rPr>
              <a:t>於計畫執行結束後辦理經費</a:t>
            </a:r>
            <a:r>
              <a:rPr lang="zh-TW" altLang="en-US" dirty="0" smtClean="0">
                <a:solidFill>
                  <a:srgbClr val="FF0000"/>
                </a:solidFill>
              </a:rPr>
              <a:t>結報</a:t>
            </a:r>
            <a:r>
              <a:rPr lang="zh-TW" altLang="en-US" dirty="0">
                <a:solidFill>
                  <a:srgbClr val="FF0000"/>
                </a:solidFill>
              </a:rPr>
              <a:t>時一併檢具</a:t>
            </a:r>
            <a:r>
              <a:rPr lang="zh-TW" altLang="en-US" dirty="0" smtClean="0">
                <a:solidFill>
                  <a:srgbClr val="FF0000"/>
                </a:solidFill>
              </a:rPr>
              <a:t>領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 款</a:t>
            </a:r>
            <a:r>
              <a:rPr lang="zh-TW" altLang="en-US" dirty="0">
                <a:solidFill>
                  <a:srgbClr val="FF0000"/>
                </a:solidFill>
              </a:rPr>
              <a:t>收據、專題研究計畫助理人員追加經費</a:t>
            </a:r>
            <a:r>
              <a:rPr lang="zh-TW" altLang="en-US" dirty="0" smtClean="0">
                <a:solidFill>
                  <a:srgbClr val="FF0000"/>
                </a:solidFill>
              </a:rPr>
              <a:t>明細表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 及</a:t>
            </a:r>
            <a:r>
              <a:rPr lang="zh-TW" altLang="en-US" dirty="0">
                <a:solidFill>
                  <a:srgbClr val="FF0000"/>
                </a:solidFill>
              </a:rPr>
              <a:t>彙總表</a:t>
            </a:r>
            <a:r>
              <a:rPr lang="zh-TW" altLang="en-US" b="1" dirty="0">
                <a:solidFill>
                  <a:srgbClr val="FF0000"/>
                </a:solidFill>
              </a:rPr>
              <a:t>申請追加</a:t>
            </a:r>
            <a:r>
              <a:rPr lang="zh-TW" altLang="en-US" dirty="0">
                <a:solidFill>
                  <a:srgbClr val="FF0000"/>
                </a:solidFill>
              </a:rPr>
              <a:t>差額。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科技部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9</a:t>
            </a:r>
            <a:r>
              <a:rPr lang="zh-TW" altLang="en-US" dirty="0"/>
              <a:t>日</a:t>
            </a:r>
            <a:r>
              <a:rPr lang="zh-TW" altLang="en-US" dirty="0" smtClean="0"/>
              <a:t>來文</a:t>
            </a:r>
            <a:r>
              <a:rPr lang="en-US" altLang="zh-TW" dirty="0" smtClean="0"/>
              <a:t>2/2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437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1784" y="1196752"/>
            <a:ext cx="8229600" cy="4525963"/>
          </a:xfrm>
        </p:spPr>
        <p:txBody>
          <a:bodyPr/>
          <a:lstStyle/>
          <a:p>
            <a:r>
              <a:rPr lang="zh-TW" altLang="zh-TW" dirty="0"/>
              <a:t>修</a:t>
            </a:r>
            <a:r>
              <a:rPr lang="zh-TW" altLang="zh-TW" dirty="0" smtClean="0"/>
              <a:t>定本校</a:t>
            </a:r>
            <a:r>
              <a:rPr lang="zh-TW" altLang="zh-TW" dirty="0"/>
              <a:t>「亞洲大學研究計畫人員管理要點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相對因應</a:t>
            </a:r>
            <a:r>
              <a:rPr lang="zh-TW" altLang="en-US" dirty="0" smtClean="0"/>
              <a:t>措施</a:t>
            </a:r>
            <a:r>
              <a:rPr lang="en-US" altLang="zh-TW" dirty="0" smtClean="0"/>
              <a:t>1/2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31" y="1720145"/>
            <a:ext cx="3319305" cy="49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7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修正</a:t>
            </a:r>
            <a:r>
              <a:rPr lang="zh-TW" altLang="zh-TW" dirty="0"/>
              <a:t>本校「亞洲大學專題研究計畫經費補助作業要點」：此補助之專題研究計畫，其經費編列之研究生研究獎助金，僅提供主持人聘任</a:t>
            </a:r>
            <a:r>
              <a:rPr lang="zh-TW" altLang="zh-TW" u="sng" dirty="0"/>
              <a:t>學習型兼任研究助理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r>
              <a:rPr lang="zh-TW" altLang="zh-TW" dirty="0"/>
              <a:t>修正本校「亞洲大學與中國醫藥大學附設醫院合作平台研究計畫補助作業要點」：此補助之專題研究計畫，其經費編列之研究生研究獎助金，僅提供主持人聘任</a:t>
            </a:r>
            <a:r>
              <a:rPr lang="zh-TW" altLang="zh-TW" u="sng" dirty="0"/>
              <a:t>學習型兼任研究助理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相對因應措施</a:t>
            </a:r>
            <a:r>
              <a:rPr lang="en-US" altLang="zh-TW" dirty="0" smtClean="0"/>
              <a:t>2/2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79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6632"/>
            <a:ext cx="4815152" cy="662412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頻任流程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3419872" y="1129606"/>
            <a:ext cx="1224136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77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892772" cy="559413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dirty="0" smtClean="0"/>
              <a:t>學生兼任助理學習與勞僱型態約定同意書</a:t>
            </a:r>
            <a:r>
              <a:rPr lang="en-US" altLang="zh-TW" sz="3600" dirty="0" smtClean="0"/>
              <a:t>1/2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10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06" y="1481138"/>
            <a:ext cx="6283787" cy="452596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dirty="0"/>
              <a:t>學生兼任助理學習與勞僱型態約定同意</a:t>
            </a:r>
            <a:r>
              <a:rPr lang="zh-TW" altLang="en-US" sz="3600" dirty="0" smtClean="0"/>
              <a:t>書</a:t>
            </a:r>
            <a:r>
              <a:rPr lang="en-US" altLang="zh-TW" sz="3600" dirty="0" smtClean="0"/>
              <a:t>2/2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4246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1460</TotalTime>
  <Words>410</Words>
  <Application>Microsoft Office PowerPoint</Application>
  <PresentationFormat>如螢幕大小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新細明體</vt:lpstr>
      <vt:lpstr>Calibri</vt:lpstr>
      <vt:lpstr>Lucida Sans Unicode</vt:lpstr>
      <vt:lpstr>Verdana</vt:lpstr>
      <vt:lpstr>Wingdings 2</vt:lpstr>
      <vt:lpstr>Wingdings 3</vt:lpstr>
      <vt:lpstr>匯合</vt:lpstr>
      <vt:lpstr>研究助教(RA)制度配套方案</vt:lpstr>
      <vt:lpstr>研究助理</vt:lpstr>
      <vt:lpstr>科技部7月9日來文1/2</vt:lpstr>
      <vt:lpstr>科技部7月9日來文2/2</vt:lpstr>
      <vt:lpstr>相對因應措施1/2</vt:lpstr>
      <vt:lpstr>相對因應措施2/2</vt:lpstr>
      <vt:lpstr>頻任流程</vt:lpstr>
      <vt:lpstr>學生兼任助理學習與勞僱型態約定同意書1/2</vt:lpstr>
      <vt:lpstr>學生兼任助理學習與勞僱型態約定同意書2/2</vt:lpstr>
      <vt:lpstr>PowerPoint 簡報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亞洲大學</dc:title>
  <dc:creator>潘卉筑</dc:creator>
  <cp:lastModifiedBy>RdAdm</cp:lastModifiedBy>
  <cp:revision>45</cp:revision>
  <dcterms:created xsi:type="dcterms:W3CDTF">2015-09-02T15:03:45Z</dcterms:created>
  <dcterms:modified xsi:type="dcterms:W3CDTF">2015-09-15T07:33:50Z</dcterms:modified>
</cp:coreProperties>
</file>