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3" r:id="rId2"/>
  </p:sldMasterIdLst>
  <p:notesMasterIdLst>
    <p:notesMasterId r:id="rId32"/>
  </p:notesMasterIdLst>
  <p:handoutMasterIdLst>
    <p:handoutMasterId r:id="rId33"/>
  </p:handoutMasterIdLst>
  <p:sldIdLst>
    <p:sldId id="261" r:id="rId3"/>
    <p:sldId id="257" r:id="rId4"/>
    <p:sldId id="271" r:id="rId5"/>
    <p:sldId id="272" r:id="rId6"/>
    <p:sldId id="274" r:id="rId7"/>
    <p:sldId id="281" r:id="rId8"/>
    <p:sldId id="294" r:id="rId9"/>
    <p:sldId id="275" r:id="rId10"/>
    <p:sldId id="282" r:id="rId11"/>
    <p:sldId id="283" r:id="rId12"/>
    <p:sldId id="284" r:id="rId13"/>
    <p:sldId id="263" r:id="rId14"/>
    <p:sldId id="298" r:id="rId15"/>
    <p:sldId id="287" r:id="rId16"/>
    <p:sldId id="299" r:id="rId17"/>
    <p:sldId id="288" r:id="rId18"/>
    <p:sldId id="300" r:id="rId19"/>
    <p:sldId id="289" r:id="rId20"/>
    <p:sldId id="290" r:id="rId21"/>
    <p:sldId id="301" r:id="rId22"/>
    <p:sldId id="291" r:id="rId23"/>
    <p:sldId id="306" r:id="rId24"/>
    <p:sldId id="304" r:id="rId25"/>
    <p:sldId id="264" r:id="rId26"/>
    <p:sldId id="295" r:id="rId27"/>
    <p:sldId id="303" r:id="rId28"/>
    <p:sldId id="302" r:id="rId29"/>
    <p:sldId id="297" r:id="rId30"/>
    <p:sldId id="285"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1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16"/>
      </p:cViewPr>
      <p:guideLst>
        <p:guide pos="3840"/>
        <p:guide orient="horz" pos="2160"/>
      </p:guideLst>
    </p:cSldViewPr>
  </p:slideViewPr>
  <p:notesTextViewPr>
    <p:cViewPr>
      <p:scale>
        <a:sx n="1" d="1"/>
        <a:sy n="1" d="1"/>
      </p:scale>
      <p:origin x="0" y="0"/>
    </p:cViewPr>
  </p:notesTextViewPr>
  <p:notesViewPr>
    <p:cSldViewPr snapToGrid="0">
      <p:cViewPr varScale="1">
        <p:scale>
          <a:sx n="56" d="100"/>
          <a:sy n="56" d="100"/>
        </p:scale>
        <p:origin x="-254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latinLnBrk="0">
              <a:defRPr lang="zh-TW" sz="1200"/>
            </a:lvl1pPr>
          </a:lstStyle>
          <a:p>
            <a:fld id="{59041DB8-B66F-4DC8-A96E-33677E0F90FF}" type="datetimeFigureOut">
              <a:rPr lang="en-US" altLang="zh-TW" smtClean="0"/>
              <a:pPr/>
              <a:t>9/15/2015</a:t>
            </a:fld>
            <a:endParaRPr lang="zh-TW"/>
          </a:p>
        </p:txBody>
      </p:sp>
      <p:sp>
        <p:nvSpPr>
          <p:cNvPr id="4" name="頁尾版面配置區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latinLnBrk="0">
              <a:defRPr lang="zh-TW" sz="1200"/>
            </a:lvl1pPr>
          </a:lstStyle>
          <a:p>
            <a:r>
              <a:rPr lang="zh-TW" altLang="en-US" smtClean="0"/>
              <a:t>亞洲大學人事室</a:t>
            </a:r>
            <a:endParaRPr lang="zh-TW"/>
          </a:p>
        </p:txBody>
      </p:sp>
      <p:sp>
        <p:nvSpPr>
          <p:cNvPr id="5" name="投影片編號版面配置區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latinLnBrk="0">
              <a:defRPr lang="zh-TW" sz="1200"/>
            </a:lvl1pPr>
          </a:lstStyle>
          <a:p>
            <a:fld id="{1604A0D4-B89B-4ADD-AF9E-38636B40EE4E}" type="slidenum">
              <a:rPr lang="zh-TW" smtClean="0"/>
              <a:pPr/>
              <a:t>‹#›</a:t>
            </a:fld>
            <a:endParaRPr lang="zh-TW"/>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latinLnBrk="0">
              <a:defRPr lang="zh-TW" sz="1200"/>
            </a:lvl1pPr>
          </a:lstStyle>
          <a:p>
            <a:fld id="{DEB49C4A-65AC-492D-9701-81B46C3AD0E4}" type="datetimeFigureOut">
              <a:rPr lang="zh-TW" altLang="en-US"/>
              <a:pPr/>
              <a:t>2015/9/15</a:t>
            </a:fld>
            <a:endParaRPr lang="zh-TW"/>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p>
        </p:txBody>
      </p:sp>
      <p:sp>
        <p:nvSpPr>
          <p:cNvPr id="5" name="備忘稿版面配置區 4"/>
          <p:cNvSpPr>
            <a:spLocks noGrp="1"/>
          </p:cNvSpPr>
          <p:nvPr>
            <p:ph type="body" sz="quarter" idx="3"/>
          </p:nvPr>
        </p:nvSpPr>
        <p:spPr>
          <a:xfrm>
            <a:off x="679768" y="4777195"/>
            <a:ext cx="5438140" cy="3350240"/>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latinLnBrk="0">
              <a:defRPr lang="zh-TW" sz="1200"/>
            </a:lvl1pPr>
          </a:lstStyle>
          <a:p>
            <a:r>
              <a:rPr lang="zh-TW" altLang="en-US" smtClean="0"/>
              <a:t>亞洲大學人事室</a:t>
            </a:r>
            <a:endParaRPr lang="zh-TW"/>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latinLnBrk="0">
              <a:defRPr lang="zh-TW" sz="1200"/>
            </a:lvl1pPr>
          </a:lstStyle>
          <a:p>
            <a:fld id="{82869989-EB00-4EE7-BCB5-25BDC5BB29F8}" type="slidenum">
              <a:rPr/>
              <a:pPr/>
              <a:t>‹#›</a:t>
            </a:fld>
            <a:endParaRPr lang="zh-TW"/>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lang="zh-TW" sz="1200" kern="1200">
        <a:solidFill>
          <a:schemeClr val="tx1"/>
        </a:solidFill>
        <a:latin typeface="+mn-lt"/>
        <a:ea typeface="+mn-ea"/>
        <a:cs typeface="+mn-cs"/>
      </a:defRPr>
    </a:lvl1pPr>
    <a:lvl2pPr marL="457200" algn="l" defTabSz="914400" rtl="0" eaLnBrk="1" latinLnBrk="0" hangingPunct="1">
      <a:defRPr lang="zh-TW" sz="1200" kern="1200">
        <a:solidFill>
          <a:schemeClr val="tx1"/>
        </a:solidFill>
        <a:latin typeface="+mn-lt"/>
        <a:ea typeface="+mn-ea"/>
        <a:cs typeface="+mn-cs"/>
      </a:defRPr>
    </a:lvl2pPr>
    <a:lvl3pPr marL="914400" algn="l" defTabSz="914400" rtl="0" eaLnBrk="1" latinLnBrk="0" hangingPunct="1">
      <a:defRPr lang="zh-TW" sz="1200" kern="1200">
        <a:solidFill>
          <a:schemeClr val="tx1"/>
        </a:solidFill>
        <a:latin typeface="+mn-lt"/>
        <a:ea typeface="+mn-ea"/>
        <a:cs typeface="+mn-cs"/>
      </a:defRPr>
    </a:lvl3pPr>
    <a:lvl4pPr marL="1371600" algn="l" defTabSz="914400" rtl="0" eaLnBrk="1" latinLnBrk="0" hangingPunct="1">
      <a:defRPr lang="zh-TW" sz="1200" kern="1200">
        <a:solidFill>
          <a:schemeClr val="tx1"/>
        </a:solidFill>
        <a:latin typeface="+mn-lt"/>
        <a:ea typeface="+mn-ea"/>
        <a:cs typeface="+mn-cs"/>
      </a:defRPr>
    </a:lvl4pPr>
    <a:lvl5pPr marL="1828800" algn="l" defTabSz="914400" rtl="0" eaLnBrk="1" latinLnBrk="0" hangingPunct="1">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p>
        </p:txBody>
      </p:sp>
      <p:sp>
        <p:nvSpPr>
          <p:cNvPr id="4" name="投影片編號版面配置區 3"/>
          <p:cNvSpPr>
            <a:spLocks noGrp="1"/>
          </p:cNvSpPr>
          <p:nvPr>
            <p:ph type="sldNum" sz="quarter" idx="10"/>
          </p:nvPr>
        </p:nvSpPr>
        <p:spPr/>
        <p:txBody>
          <a:bodyPr/>
          <a:lstStyle/>
          <a:p>
            <a:fld id="{82869989-EB00-4EE7-BCB5-25BDC5BB29F8}" type="slidenum">
              <a:rPr lang="zh-TW" smtClean="0"/>
              <a:pPr/>
              <a:t>2</a:t>
            </a:fld>
            <a:endParaRPr lang="zh-TW"/>
          </a:p>
        </p:txBody>
      </p:sp>
      <p:sp>
        <p:nvSpPr>
          <p:cNvPr id="5" name="頁尾版面配置區 4"/>
          <p:cNvSpPr>
            <a:spLocks noGrp="1"/>
          </p:cNvSpPr>
          <p:nvPr>
            <p:ph type="ftr" sz="quarter" idx="11"/>
          </p:nvPr>
        </p:nvSpPr>
        <p:spPr/>
        <p:txBody>
          <a:bodyPr/>
          <a:lstStyle/>
          <a:p>
            <a:r>
              <a:rPr lang="zh-TW" altLang="en-US" smtClean="0"/>
              <a:t>亞洲大學人事室</a:t>
            </a:r>
            <a:endParaRPr lang="zh-TW"/>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2869989-EB00-4EE7-BCB5-25BDC5BB29F8}" type="slidenum">
              <a:rPr lang="en-US" altLang="zh-TW" smtClean="0"/>
              <a:pPr/>
              <a:t>4</a:t>
            </a:fld>
            <a:endParaRPr lang="zh-TW" altLang="en-US"/>
          </a:p>
        </p:txBody>
      </p:sp>
      <p:sp>
        <p:nvSpPr>
          <p:cNvPr id="5" name="頁尾版面配置區 4"/>
          <p:cNvSpPr>
            <a:spLocks noGrp="1"/>
          </p:cNvSpPr>
          <p:nvPr>
            <p:ph type="ftr" sz="quarter" idx="11"/>
          </p:nvPr>
        </p:nvSpPr>
        <p:spPr/>
        <p:txBody>
          <a:bodyPr/>
          <a:lstStyle/>
          <a:p>
            <a:r>
              <a:rPr lang="zh-TW" altLang="en-US" smtClean="0"/>
              <a:t>亞洲大學人事室</a:t>
            </a:r>
            <a:endParaRPr lang="zh-TW"/>
          </a:p>
        </p:txBody>
      </p:sp>
    </p:spTree>
    <p:extLst>
      <p:ext uri="{BB962C8B-B14F-4D97-AF65-F5344CB8AC3E}">
        <p14:creationId xmlns:p14="http://schemas.microsoft.com/office/powerpoint/2010/main" val="924808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grpSp>
        <p:nvGrpSpPr>
          <p:cNvPr id="8" name="群組 7"/>
          <p:cNvGrpSpPr/>
          <p:nvPr userDrawn="1"/>
        </p:nvGrpSpPr>
        <p:grpSpPr bwMode="hidden">
          <a:xfrm>
            <a:off x="-1" y="0"/>
            <a:ext cx="12192002" cy="6858000"/>
            <a:chOff x="-1" y="0"/>
            <a:chExt cx="12192002" cy="6858000"/>
          </a:xfrm>
        </p:grpSpPr>
        <p:cxnSp>
          <p:nvCxnSpPr>
            <p:cNvPr id="9" name="直線接點 8"/>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5" name="群組 24"/>
            <p:cNvGrpSpPr/>
            <p:nvPr userDrawn="1"/>
          </p:nvGrpSpPr>
          <p:grpSpPr bwMode="hidden">
            <a:xfrm>
              <a:off x="-1" y="0"/>
              <a:ext cx="12192001" cy="6858000"/>
              <a:chOff x="-1" y="0"/>
              <a:chExt cx="12192001" cy="6858000"/>
            </a:xfrm>
          </p:grpSpPr>
          <p:cxnSp>
            <p:nvCxnSpPr>
              <p:cNvPr id="43" name="直線接點 42"/>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8" name="群組 47"/>
              <p:cNvGrpSpPr/>
              <p:nvPr/>
            </p:nvGrpSpPr>
            <p:grpSpPr bwMode="hidden">
              <a:xfrm>
                <a:off x="6327885" y="0"/>
                <a:ext cx="5864115" cy="5898673"/>
                <a:chOff x="6327885" y="0"/>
                <a:chExt cx="5864115" cy="5898673"/>
              </a:xfrm>
            </p:grpSpPr>
            <p:cxnSp>
              <p:nvCxnSpPr>
                <p:cNvPr id="54" name="直線接點 53"/>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接點 54"/>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接點 48"/>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6" name="群組 25"/>
            <p:cNvGrpSpPr/>
            <p:nvPr userDrawn="1"/>
          </p:nvGrpSpPr>
          <p:grpSpPr bwMode="hidden">
            <a:xfrm flipH="1">
              <a:off x="0" y="0"/>
              <a:ext cx="12192001" cy="6858000"/>
              <a:chOff x="-1" y="0"/>
              <a:chExt cx="12192001" cy="6858000"/>
            </a:xfrm>
          </p:grpSpPr>
          <p:cxnSp>
            <p:nvCxnSpPr>
              <p:cNvPr id="27" name="直線接點 26"/>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直線接點 30"/>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2" name="群組 31"/>
              <p:cNvGrpSpPr/>
              <p:nvPr/>
            </p:nvGrpSpPr>
            <p:grpSpPr bwMode="hidden">
              <a:xfrm>
                <a:off x="6327885" y="0"/>
                <a:ext cx="5864115" cy="5898673"/>
                <a:chOff x="6327885" y="0"/>
                <a:chExt cx="5864115" cy="5898673"/>
              </a:xfrm>
            </p:grpSpPr>
            <p:cxnSp>
              <p:nvCxnSpPr>
                <p:cNvPr id="38" name="直線接點 37"/>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接點 32"/>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接點 36"/>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9" name="直線接點 58"/>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1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3878364424"/>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1375A4-56A4-47D6-9801-1991572033F7}" type="slidenum">
              <a:rPr lang="en-US" altLang="zh-TW" smtClean="0"/>
              <a:pPr/>
              <a:t>‹#›</a:t>
            </a:fld>
            <a:endParaRPr lang="en-US" altLang="zh-TW"/>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789208"/>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576992375"/>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1375A4-56A4-47D6-9801-1991572033F7}" type="slidenum">
              <a:rPr lang="en-US" altLang="zh-TW" smtClean="0"/>
              <a:pPr/>
              <a:t>‹#›</a:t>
            </a:fld>
            <a:endParaRPr lang="en-US" altLang="zh-TW"/>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7547911"/>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864454861"/>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1140912783"/>
      </p:ext>
    </p:extLst>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3674772530"/>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2136459069"/>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grpSp>
        <p:nvGrpSpPr>
          <p:cNvPr id="8" name="群組 7"/>
          <p:cNvGrpSpPr/>
          <p:nvPr userDrawn="1"/>
        </p:nvGrpSpPr>
        <p:grpSpPr bwMode="hidden">
          <a:xfrm>
            <a:off x="-1" y="0"/>
            <a:ext cx="12192002" cy="6858000"/>
            <a:chOff x="-1" y="0"/>
            <a:chExt cx="12192002" cy="6858000"/>
          </a:xfrm>
        </p:grpSpPr>
        <p:cxnSp>
          <p:nvCxnSpPr>
            <p:cNvPr id="10" name="直線接點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群組 25"/>
            <p:cNvGrpSpPr/>
            <p:nvPr userDrawn="1"/>
          </p:nvGrpSpPr>
          <p:grpSpPr bwMode="hidden">
            <a:xfrm>
              <a:off x="-1" y="0"/>
              <a:ext cx="12192001" cy="6858000"/>
              <a:chOff x="-1" y="0"/>
              <a:chExt cx="12192001" cy="6858000"/>
            </a:xfrm>
          </p:grpSpPr>
          <p:cxnSp>
            <p:nvCxnSpPr>
              <p:cNvPr id="44" name="直線接點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群組 48"/>
              <p:cNvGrpSpPr/>
              <p:nvPr/>
            </p:nvGrpSpPr>
            <p:grpSpPr bwMode="hidden">
              <a:xfrm>
                <a:off x="6327885" y="0"/>
                <a:ext cx="5864115" cy="5898673"/>
                <a:chOff x="6327885" y="0"/>
                <a:chExt cx="5864115" cy="5898673"/>
              </a:xfrm>
            </p:grpSpPr>
            <p:cxnSp>
              <p:nvCxnSpPr>
                <p:cNvPr id="55" name="直線接點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接點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群組 26"/>
            <p:cNvGrpSpPr/>
            <p:nvPr userDrawn="1"/>
          </p:nvGrpSpPr>
          <p:grpSpPr bwMode="hidden">
            <a:xfrm flipH="1">
              <a:off x="0" y="0"/>
              <a:ext cx="12192001" cy="6858000"/>
              <a:chOff x="-1" y="0"/>
              <a:chExt cx="12192001" cy="6858000"/>
            </a:xfrm>
          </p:grpSpPr>
          <p:cxnSp>
            <p:nvCxnSpPr>
              <p:cNvPr id="28" name="直線接點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接點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群組 32"/>
              <p:cNvGrpSpPr/>
              <p:nvPr/>
            </p:nvGrpSpPr>
            <p:grpSpPr bwMode="hidden">
              <a:xfrm>
                <a:off x="6327885" y="0"/>
                <a:ext cx="5864115" cy="5898673"/>
                <a:chOff x="6327885" y="0"/>
                <a:chExt cx="5864115" cy="5898673"/>
              </a:xfrm>
            </p:grpSpPr>
            <p:cxnSp>
              <p:nvCxnSpPr>
                <p:cNvPr id="39" name="直線接點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接點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接點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60" name="直線接點 59"/>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264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3150304330"/>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51B2453-8663-4C69-AF73-9FD7B1DEC5D0}" type="datetime1">
              <a:rPr lang="en-US" altLang="zh-TW" smtClean="0"/>
              <a:pPr/>
              <a:t>9/15/2015</a:t>
            </a:fld>
            <a:endParaRPr lang="en-US" altLang="en-US"/>
          </a:p>
        </p:txBody>
      </p:sp>
      <p:sp>
        <p:nvSpPr>
          <p:cNvPr id="8" name="Footer Placeholder 7"/>
          <p:cNvSpPr>
            <a:spLocks noGrp="1"/>
          </p:cNvSpPr>
          <p:nvPr>
            <p:ph type="ftr" sz="quarter" idx="11"/>
          </p:nvPr>
        </p:nvSpPr>
        <p:spPr/>
        <p:txBody>
          <a:bodyPr/>
          <a:lstStyle/>
          <a:p>
            <a:endParaRPr lang="zh-TW"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31375A4-56A4-47D6-9801-1991572033F7}" type="slidenum">
              <a:rPr lang="en-US" altLang="zh-TW" smtClean="0"/>
              <a:pPr/>
              <a:t>‹#›</a:t>
            </a:fld>
            <a:endParaRPr lang="en-US" altLang="zh-TW"/>
          </a:p>
        </p:txBody>
      </p:sp>
    </p:spTree>
    <p:extLst>
      <p:ext uri="{BB962C8B-B14F-4D97-AF65-F5344CB8AC3E}">
        <p14:creationId xmlns:p14="http://schemas.microsoft.com/office/powerpoint/2010/main" val="2376295743"/>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7F0DB371-BF5F-4058-A212-1A908E4D2674}" type="datetime1">
              <a:rPr lang="zh-TW" altLang="en-US" smtClean="0"/>
              <a:pPr/>
              <a:t>2015/9/15</a:t>
            </a:fld>
            <a:endParaRPr lang="zh-TW"/>
          </a:p>
        </p:txBody>
      </p:sp>
      <p:sp>
        <p:nvSpPr>
          <p:cNvPr id="4" name="Footer Placeholder 3"/>
          <p:cNvSpPr>
            <a:spLocks noGrp="1"/>
          </p:cNvSpPr>
          <p:nvPr>
            <p:ph type="ftr" sz="quarter" idx="11"/>
          </p:nvPr>
        </p:nvSpPr>
        <p:spPr/>
        <p:txBody>
          <a:bodyPr/>
          <a:lstStyle/>
          <a:p>
            <a:endParaRPr lang="zh-TW"/>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1375A4-56A4-47D6-9801-1991572033F7}" type="slidenum">
              <a:rPr lang="en-US" altLang="zh-TW" smtClean="0"/>
              <a:pPr/>
              <a:t>‹#›</a:t>
            </a:fld>
            <a:endParaRPr lang="zh-TW" altLang="en-US"/>
          </a:p>
        </p:txBody>
      </p:sp>
    </p:spTree>
    <p:extLst>
      <p:ext uri="{BB962C8B-B14F-4D97-AF65-F5344CB8AC3E}">
        <p14:creationId xmlns:p14="http://schemas.microsoft.com/office/powerpoint/2010/main" val="3560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4083B-90AA-48CF-BAD5-00AA24D7F288}" type="datetime1">
              <a:rPr lang="zh-TW" altLang="en-US" smtClean="0"/>
              <a:pPr/>
              <a:t>2015/9/15</a:t>
            </a:fld>
            <a:endParaRPr lang="zh-TW"/>
          </a:p>
        </p:txBody>
      </p:sp>
      <p:sp>
        <p:nvSpPr>
          <p:cNvPr id="3" name="Footer Placeholder 2"/>
          <p:cNvSpPr>
            <a:spLocks noGrp="1"/>
          </p:cNvSpPr>
          <p:nvPr>
            <p:ph type="ftr" sz="quarter" idx="11"/>
          </p:nvPr>
        </p:nvSpPr>
        <p:spPr/>
        <p:txBody>
          <a:bodyPr/>
          <a:lstStyle/>
          <a:p>
            <a:endParaRPr lang="zh-TW"/>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1375A4-56A4-47D6-9801-1991572033F7}" type="slidenum">
              <a:rPr lang="en-US" altLang="zh-TW" smtClean="0"/>
              <a:pPr/>
              <a:t>‹#›</a:t>
            </a:fld>
            <a:endParaRPr lang="zh-TW" altLang="en-US"/>
          </a:p>
        </p:txBody>
      </p:sp>
      <p:grpSp>
        <p:nvGrpSpPr>
          <p:cNvPr id="7" name="群組 6"/>
          <p:cNvGrpSpPr/>
          <p:nvPr userDrawn="1"/>
        </p:nvGrpSpPr>
        <p:grpSpPr bwMode="hidden">
          <a:xfrm>
            <a:off x="-1" y="0"/>
            <a:ext cx="12192002" cy="6858000"/>
            <a:chOff x="-1" y="0"/>
            <a:chExt cx="12192002" cy="6858000"/>
          </a:xfrm>
        </p:grpSpPr>
        <p:cxnSp>
          <p:nvCxnSpPr>
            <p:cNvPr id="8" name="直線接點 7"/>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4" name="群組 23"/>
            <p:cNvGrpSpPr/>
            <p:nvPr userDrawn="1"/>
          </p:nvGrpSpPr>
          <p:grpSpPr bwMode="hidden">
            <a:xfrm>
              <a:off x="-1" y="0"/>
              <a:ext cx="12192001" cy="6858000"/>
              <a:chOff x="-1" y="0"/>
              <a:chExt cx="12192001" cy="6858000"/>
            </a:xfrm>
          </p:grpSpPr>
          <p:cxnSp>
            <p:nvCxnSpPr>
              <p:cNvPr id="42" name="直線接點 41"/>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7" name="群組 46"/>
              <p:cNvGrpSpPr/>
              <p:nvPr/>
            </p:nvGrpSpPr>
            <p:grpSpPr bwMode="hidden">
              <a:xfrm>
                <a:off x="6327885" y="0"/>
                <a:ext cx="5864115" cy="5898673"/>
                <a:chOff x="6327885" y="0"/>
                <a:chExt cx="5864115" cy="5898673"/>
              </a:xfrm>
            </p:grpSpPr>
            <p:cxnSp>
              <p:nvCxnSpPr>
                <p:cNvPr id="53" name="直線接點 52"/>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5" name="直線接點 54"/>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接點 47"/>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5" name="群組 24"/>
            <p:cNvGrpSpPr/>
            <p:nvPr userDrawn="1"/>
          </p:nvGrpSpPr>
          <p:grpSpPr bwMode="hidden">
            <a:xfrm flipH="1">
              <a:off x="0" y="0"/>
              <a:ext cx="12192001" cy="6858000"/>
              <a:chOff x="-1" y="0"/>
              <a:chExt cx="12192001" cy="6858000"/>
            </a:xfrm>
          </p:grpSpPr>
          <p:cxnSp>
            <p:nvCxnSpPr>
              <p:cNvPr id="26" name="直線接點 2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31" name="群組 30"/>
              <p:cNvGrpSpPr/>
              <p:nvPr/>
            </p:nvGrpSpPr>
            <p:grpSpPr bwMode="hidden">
              <a:xfrm>
                <a:off x="6327885" y="0"/>
                <a:ext cx="5864115" cy="5898673"/>
                <a:chOff x="6327885" y="0"/>
                <a:chExt cx="5864115" cy="5898673"/>
              </a:xfrm>
            </p:grpSpPr>
            <p:cxnSp>
              <p:nvCxnSpPr>
                <p:cNvPr id="37" name="直線接點 3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接點 3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9844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5BAF629-ECA2-4CF3-B790-9D9BDED98269}" type="datetime1">
              <a:rPr lang="zh-TW" altLang="en-US" smtClean="0"/>
              <a:pPr/>
              <a:t>2015/9/15</a:t>
            </a:fld>
            <a:endParaRPr lang="zh-TW"/>
          </a:p>
        </p:txBody>
      </p:sp>
      <p:sp>
        <p:nvSpPr>
          <p:cNvPr id="6" name="Footer Placeholder 5"/>
          <p:cNvSpPr>
            <a:spLocks noGrp="1"/>
          </p:cNvSpPr>
          <p:nvPr>
            <p:ph type="ftr" sz="quarter" idx="11"/>
          </p:nvPr>
        </p:nvSpPr>
        <p:spPr/>
        <p:txBody>
          <a:bodyPr/>
          <a:lstStyle/>
          <a:p>
            <a:endParaRPr lang="zh-TW"/>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1375A4-56A4-47D6-9801-1991572033F7}" type="slidenum">
              <a:rPr lang="en-US" altLang="zh-TW" smtClean="0"/>
              <a:pPr/>
              <a:t>‹#›</a:t>
            </a:fld>
            <a:endParaRPr lang="zh-TW" altLang="en-US"/>
          </a:p>
        </p:txBody>
      </p:sp>
      <p:grpSp>
        <p:nvGrpSpPr>
          <p:cNvPr id="10" name="群組 9"/>
          <p:cNvGrpSpPr/>
          <p:nvPr userDrawn="1"/>
        </p:nvGrpSpPr>
        <p:grpSpPr bwMode="hidden">
          <a:xfrm>
            <a:off x="-1" y="0"/>
            <a:ext cx="12192002" cy="6858000"/>
            <a:chOff x="-1" y="0"/>
            <a:chExt cx="12192002" cy="6858000"/>
          </a:xfrm>
        </p:grpSpPr>
        <p:cxnSp>
          <p:nvCxnSpPr>
            <p:cNvPr id="11" name="直線接點 10"/>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接點 17"/>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7" name="群組 26"/>
            <p:cNvGrpSpPr/>
            <p:nvPr userDrawn="1"/>
          </p:nvGrpSpPr>
          <p:grpSpPr bwMode="hidden">
            <a:xfrm>
              <a:off x="-1" y="0"/>
              <a:ext cx="12192001" cy="6858000"/>
              <a:chOff x="-1" y="0"/>
              <a:chExt cx="12192001" cy="6858000"/>
            </a:xfrm>
          </p:grpSpPr>
          <p:cxnSp>
            <p:nvCxnSpPr>
              <p:cNvPr id="45" name="直線接點 44"/>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50" name="群組 49"/>
              <p:cNvGrpSpPr/>
              <p:nvPr/>
            </p:nvGrpSpPr>
            <p:grpSpPr bwMode="hidden">
              <a:xfrm>
                <a:off x="6327885" y="0"/>
                <a:ext cx="5864115" cy="5898673"/>
                <a:chOff x="6327885" y="0"/>
                <a:chExt cx="5864115" cy="5898673"/>
              </a:xfrm>
            </p:grpSpPr>
            <p:cxnSp>
              <p:nvCxnSpPr>
                <p:cNvPr id="56" name="直線接點 55"/>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0" name="直線接點 59"/>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1" name="直線接點 50"/>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接點 54"/>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8" name="群組 27"/>
            <p:cNvGrpSpPr/>
            <p:nvPr userDrawn="1"/>
          </p:nvGrpSpPr>
          <p:grpSpPr bwMode="hidden">
            <a:xfrm flipH="1">
              <a:off x="0" y="0"/>
              <a:ext cx="12192001" cy="6858000"/>
              <a:chOff x="-1" y="0"/>
              <a:chExt cx="12192001" cy="6858000"/>
            </a:xfrm>
          </p:grpSpPr>
          <p:cxnSp>
            <p:nvCxnSpPr>
              <p:cNvPr id="29" name="直線接點 28"/>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接點 30"/>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4" name="群組 33"/>
              <p:cNvGrpSpPr/>
              <p:nvPr/>
            </p:nvGrpSpPr>
            <p:grpSpPr bwMode="hidden">
              <a:xfrm>
                <a:off x="6327885" y="0"/>
                <a:ext cx="5864115" cy="5898673"/>
                <a:chOff x="6327885" y="0"/>
                <a:chExt cx="5864115" cy="5898673"/>
              </a:xfrm>
            </p:grpSpPr>
            <p:cxnSp>
              <p:nvCxnSpPr>
                <p:cNvPr id="40" name="直線接點 39"/>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5" name="直線接點 34"/>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接點 36"/>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1" name="矩形 60"/>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p>
        </p:txBody>
      </p:sp>
      <p:cxnSp>
        <p:nvCxnSpPr>
          <p:cNvPr id="62" name="直線接點 61"/>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954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73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1B2453-8663-4C69-AF73-9FD7B1DEC5D0}" type="datetime1">
              <a:rPr lang="en-US" altLang="zh-TW" smtClean="0"/>
              <a:pPr/>
              <a:t>9/15/2015</a:t>
            </a:fld>
            <a:endParaRPr lang="en-US"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31375A4-56A4-47D6-9801-1991572033F7}" type="slidenum">
              <a:rPr lang="en-US" altLang="zh-TW" smtClean="0"/>
              <a:pPr/>
              <a:t>‹#›</a:t>
            </a:fld>
            <a:endParaRPr lang="en-US" altLang="zh-TW"/>
          </a:p>
        </p:txBody>
      </p:sp>
      <p:grpSp>
        <p:nvGrpSpPr>
          <p:cNvPr id="36" name="群組 35"/>
          <p:cNvGrpSpPr/>
          <p:nvPr userDrawn="1"/>
        </p:nvGrpSpPr>
        <p:grpSpPr bwMode="hidden">
          <a:xfrm>
            <a:off x="-1" y="0"/>
            <a:ext cx="12192002" cy="6858000"/>
            <a:chOff x="-1" y="0"/>
            <a:chExt cx="12192002" cy="6858000"/>
          </a:xfrm>
        </p:grpSpPr>
        <p:cxnSp>
          <p:nvCxnSpPr>
            <p:cNvPr id="37" name="直線接點 3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接點 5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53" name="群組 52"/>
            <p:cNvGrpSpPr/>
            <p:nvPr userDrawn="1"/>
          </p:nvGrpSpPr>
          <p:grpSpPr bwMode="hidden">
            <a:xfrm>
              <a:off x="-1" y="0"/>
              <a:ext cx="12192001" cy="6858000"/>
              <a:chOff x="-1" y="0"/>
              <a:chExt cx="12192001" cy="6858000"/>
            </a:xfrm>
          </p:grpSpPr>
          <p:cxnSp>
            <p:nvCxnSpPr>
              <p:cNvPr id="71" name="直線接點 7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2" name="直線接點 7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4" name="直線接點 7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76" name="群組 75"/>
              <p:cNvGrpSpPr/>
              <p:nvPr/>
            </p:nvGrpSpPr>
            <p:grpSpPr bwMode="hidden">
              <a:xfrm>
                <a:off x="6327885" y="0"/>
                <a:ext cx="5864115" cy="5898673"/>
                <a:chOff x="6327885" y="0"/>
                <a:chExt cx="5864115" cy="5898673"/>
              </a:xfrm>
            </p:grpSpPr>
            <p:cxnSp>
              <p:nvCxnSpPr>
                <p:cNvPr id="82" name="直線接點 8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3" name="直線接點 8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4" name="直線接點 8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5" name="直線接點 8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6" name="直線接點 8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77" name="直線接點 7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8" name="直線接點 7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9" name="直線接點 7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1" name="直線接點 8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54" name="群組 53"/>
            <p:cNvGrpSpPr/>
            <p:nvPr userDrawn="1"/>
          </p:nvGrpSpPr>
          <p:grpSpPr bwMode="hidden">
            <a:xfrm flipH="1">
              <a:off x="0" y="0"/>
              <a:ext cx="12192001" cy="6858000"/>
              <a:chOff x="-1" y="0"/>
              <a:chExt cx="12192001" cy="6858000"/>
            </a:xfrm>
          </p:grpSpPr>
          <p:cxnSp>
            <p:nvCxnSpPr>
              <p:cNvPr id="55" name="直線接點 5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60" name="群組 59"/>
              <p:cNvGrpSpPr/>
              <p:nvPr/>
            </p:nvGrpSpPr>
            <p:grpSpPr bwMode="hidden">
              <a:xfrm>
                <a:off x="6327885" y="0"/>
                <a:ext cx="5864115" cy="5898673"/>
                <a:chOff x="6327885" y="0"/>
                <a:chExt cx="5864115" cy="5898673"/>
              </a:xfrm>
            </p:grpSpPr>
            <p:cxnSp>
              <p:nvCxnSpPr>
                <p:cNvPr id="66" name="直線接點 6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7" name="直線接點 6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8" name="直線接點 6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61" name="直線接點 6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3" name="直線接點 6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4" name="直線接點 6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87" name="直線接點 86"/>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0716453"/>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27284;&#26696;&#36899;&#32080;/&#21214;&#20581;&#20445;&#21450;&#21214;&#36864;&#36027;&#35430;&#31639;&#34920;.xlsx"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27284;&#26696;&#36899;&#32080;/&#20154;&#20107;&#23460;_76_&#20126;&#27954;&#22823;&#23416;&#23416;&#29983;&#20860;&#20219;&#21161;&#29702;&#23416;&#32722;&#33287;&#21214;&#21205;&#27402;&#30410;&#20445;&#38556;&#34389;&#29702;&#35201;&#40670;_10408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27284;&#26696;&#36899;&#32080;/&#20126;&#27954;&#22823;&#23416;&#23416;&#29983;&#20860;&#20219;&#21161;&#29702;&#12300;&#23416;&#32722;&#22411;&#12301;&#33287;&#12300;&#21214;&#20721;&#22411;&#12301;&#22411;&#24907;&#21516;&#24847;&#26360;.pdf" TargetMode="External"/><Relationship Id="rId2" Type="http://schemas.openxmlformats.org/officeDocument/2006/relationships/hyperlink" Target="&#27284;&#26696;&#36899;&#32080;/&#20154;_&#38468;&#20214;4&#20126;&#27954;&#22823;&#23416;&#23416;&#29983;&#20860;&#20219;&#21161;&#29702;&#23416;&#32722;&#33287;&#21214;&#20721;&#22411;&#20998;&#27969;&#27161;&#28310;&#20316;&#26989;&#27969;&#31243;.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636176" y="1236372"/>
            <a:ext cx="9209087" cy="3799268"/>
          </a:xfrm>
        </p:spPr>
        <p:txBody>
          <a:bodyPr>
            <a:normAutofit/>
          </a:bodyPr>
          <a:lstStyle/>
          <a:p>
            <a:pPr algn="ctr"/>
            <a:r>
              <a:rPr lang="zh-TW" altLang="en-US" dirty="0" smtClean="0"/>
              <a:t>亞洲大學</a:t>
            </a:r>
            <a:r>
              <a:rPr lang="en-US" altLang="zh-TW" sz="3000" dirty="0" smtClean="0"/>
              <a:t/>
            </a:r>
            <a:br>
              <a:rPr lang="en-US" altLang="zh-TW" sz="3000" dirty="0" smtClean="0"/>
            </a:br>
            <a:r>
              <a:rPr lang="en-US" altLang="zh-TW" dirty="0" smtClean="0"/>
              <a:t/>
            </a:r>
            <a:br>
              <a:rPr lang="en-US" altLang="zh-TW" dirty="0" smtClean="0"/>
            </a:br>
            <a:r>
              <a:rPr lang="zh-TW" altLang="en-US" dirty="0"/>
              <a:t>學生兼任助理學習與勞動權益</a:t>
            </a:r>
            <a:r>
              <a:rPr lang="en-US" altLang="zh-TW" dirty="0"/>
              <a:t/>
            </a:r>
            <a:br>
              <a:rPr lang="en-US" altLang="zh-TW" dirty="0"/>
            </a:br>
            <a:r>
              <a:rPr lang="zh-TW" altLang="en-US" dirty="0"/>
              <a:t>保障宣導說明會</a:t>
            </a:r>
            <a:endParaRPr lang="en-US" altLang="zh-TW" dirty="0"/>
          </a:p>
        </p:txBody>
      </p:sp>
      <p:sp>
        <p:nvSpPr>
          <p:cNvPr id="3" name="副標題 2"/>
          <p:cNvSpPr>
            <a:spLocks noGrp="1"/>
          </p:cNvSpPr>
          <p:nvPr>
            <p:ph type="subTitle" idx="1"/>
          </p:nvPr>
        </p:nvSpPr>
        <p:spPr>
          <a:xfrm>
            <a:off x="1636176" y="5288329"/>
            <a:ext cx="8915399" cy="1126283"/>
          </a:xfrm>
        </p:spPr>
        <p:txBody>
          <a:bodyPr>
            <a:normAutofit/>
          </a:bodyPr>
          <a:lstStyle/>
          <a:p>
            <a:pPr algn="ctr"/>
            <a:r>
              <a:rPr lang="zh-TW" altLang="en-US" sz="2400" dirty="0" smtClean="0"/>
              <a:t>報告單位：人事室　　報告人：李維宗</a:t>
            </a:r>
            <a:endParaRPr lang="en-US" altLang="zh-TW" sz="2400" dirty="0" smtClean="0"/>
          </a:p>
          <a:p>
            <a:pPr algn="ctr"/>
            <a:r>
              <a:rPr lang="zh-TW" altLang="en-US" sz="2400" dirty="0" smtClean="0"/>
              <a:t>報告日期：</a:t>
            </a:r>
            <a:r>
              <a:rPr lang="en-US" altLang="zh-TW" sz="2400" dirty="0" smtClean="0"/>
              <a:t>104.9.14</a:t>
            </a:r>
            <a:endParaRPr lang="zh-TW" altLang="en-US" sz="2400" dirty="0" smtClean="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63686" y="585296"/>
            <a:ext cx="10628313" cy="633190"/>
          </a:xfrm>
        </p:spPr>
        <p:txBody>
          <a:bodyPr>
            <a:noAutofit/>
          </a:bodyPr>
          <a:lstStyle/>
          <a:p>
            <a:r>
              <a:rPr lang="zh-TW" altLang="en-US" dirty="0" smtClean="0"/>
              <a:t>五、</a:t>
            </a:r>
            <a:r>
              <a:rPr lang="zh-TW" altLang="en-US" sz="3200" dirty="0" smtClean="0"/>
              <a:t>學生兼任助理學習與勞僱型分流標準作業流程</a:t>
            </a:r>
            <a:r>
              <a:rPr lang="en-US" altLang="zh-TW" sz="2600" dirty="0" smtClean="0"/>
              <a:t>(2/</a:t>
            </a:r>
            <a:r>
              <a:rPr lang="zh-TW" altLang="en-US" sz="2600" dirty="0" smtClean="0"/>
              <a:t>４</a:t>
            </a:r>
            <a:r>
              <a:rPr lang="en-US" altLang="zh-TW" sz="2600" dirty="0" smtClean="0"/>
              <a:t>)</a:t>
            </a:r>
            <a:endParaRPr lang="zh-TW" sz="2600" dirty="0"/>
          </a:p>
        </p:txBody>
      </p:sp>
      <p:graphicFrame>
        <p:nvGraphicFramePr>
          <p:cNvPr id="5" name="內容版面配置區 4" descr="範例表格，3 欄 4 列"/>
          <p:cNvGraphicFramePr>
            <a:graphicFrameLocks noGrp="1"/>
          </p:cNvGraphicFramePr>
          <p:nvPr>
            <p:ph sz="half" idx="2"/>
            <p:extLst>
              <p:ext uri="{D42A27DB-BD31-4B8C-83A1-F6EECF244321}">
                <p14:modId xmlns:p14="http://schemas.microsoft.com/office/powerpoint/2010/main" val="19535110"/>
              </p:ext>
            </p:extLst>
          </p:nvPr>
        </p:nvGraphicFramePr>
        <p:xfrm>
          <a:off x="914400" y="1423263"/>
          <a:ext cx="11066930" cy="4089156"/>
        </p:xfrm>
        <a:graphic>
          <a:graphicData uri="http://schemas.openxmlformats.org/drawingml/2006/table">
            <a:tbl>
              <a:tblPr firstRow="1" bandRow="1">
                <a:tableStyleId>{E8B1032C-EA38-4F05-BA0D-38AFFFC7BED3}</a:tableStyleId>
              </a:tblPr>
              <a:tblGrid>
                <a:gridCol w="825550"/>
                <a:gridCol w="4690321"/>
                <a:gridCol w="5551059"/>
              </a:tblGrid>
              <a:tr h="518268">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800" dirty="0" smtClean="0">
                          <a:solidFill>
                            <a:srgbClr val="0070C0"/>
                          </a:solidFill>
                        </a:rPr>
                        <a:t>學習型</a:t>
                      </a:r>
                      <a:r>
                        <a:rPr lang="zh-TW" altLang="en-US" sz="2800" dirty="0" smtClean="0"/>
                        <a:t>兼任助理聘任規定</a:t>
                      </a:r>
                      <a:endParaRPr lang="zh-TW" altLang="zh-TW" sz="2800" dirty="0" smtClean="0"/>
                    </a:p>
                  </a:txBody>
                  <a:tcPr marL="86265" marR="86265" anchor="ctr"/>
                </a:tc>
                <a:tc hMerge="1">
                  <a:txBody>
                    <a:bodyPr/>
                    <a:lstStyle/>
                    <a:p>
                      <a:pPr algn="ctr"/>
                      <a:endParaRPr lang="zh-TW" dirty="0">
                        <a:latin typeface="Microsoft JhengHei UI" panose="020B0604030504040204" pitchFamily="34" charset="-120"/>
                        <a:ea typeface="Microsoft JhengHei UI" panose="020B0604030504040204" pitchFamily="34" charset="-120"/>
                      </a:endParaRPr>
                    </a:p>
                  </a:txBody>
                  <a:tcPr marL="86265" marR="86265" anchor="ctr"/>
                </a:tc>
                <a:tc hMerge="1">
                  <a:txBody>
                    <a:bodyPr/>
                    <a:lstStyle/>
                    <a:p>
                      <a:endParaRPr lang="zh-TW" altLang="en-US"/>
                    </a:p>
                  </a:txBody>
                  <a:tcPr/>
                </a:tc>
              </a:tr>
              <a:tr h="550272">
                <a:tc>
                  <a:txBody>
                    <a:bodyPr/>
                    <a:lstStyle/>
                    <a:p>
                      <a:pPr algn="ctr"/>
                      <a:r>
                        <a:rPr lang="zh-TW" altLang="en-US" dirty="0" smtClean="0"/>
                        <a:t>流程</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algn="ctr"/>
                      <a:r>
                        <a:rPr lang="zh-TW" altLang="en-US" sz="2200" dirty="0" smtClean="0"/>
                        <a:t>學習型</a:t>
                      </a:r>
                      <a:r>
                        <a:rPr lang="zh-TW" altLang="en-US" sz="2200" b="1" dirty="0" smtClean="0"/>
                        <a:t>教學</a:t>
                      </a:r>
                      <a:r>
                        <a:rPr lang="zh-TW" altLang="en-US" sz="2200" dirty="0" smtClean="0"/>
                        <a:t>助理</a:t>
                      </a:r>
                      <a:endParaRPr lang="zh-TW" sz="2200"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200" dirty="0" smtClean="0"/>
                        <a:t>學習型</a:t>
                      </a:r>
                      <a:r>
                        <a:rPr lang="zh-TW" altLang="en-US" sz="2200" b="1" dirty="0" smtClean="0"/>
                        <a:t>計畫</a:t>
                      </a:r>
                      <a:r>
                        <a:rPr lang="zh-TW" altLang="en-US" sz="2200" dirty="0" smtClean="0"/>
                        <a:t>助理</a:t>
                      </a:r>
                      <a:endParaRPr lang="zh-TW" altLang="zh-TW" sz="2200" dirty="0" smtClean="0"/>
                    </a:p>
                  </a:txBody>
                  <a:tcPr marL="86265" marR="86265" anchor="ctr"/>
                </a:tc>
              </a:tr>
              <a:tr h="1510308">
                <a:tc>
                  <a:txBody>
                    <a:bodyPr/>
                    <a:lstStyle/>
                    <a:p>
                      <a:pPr algn="ct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1</a:t>
                      </a:r>
                      <a:endParaRPr lang="zh-TW" altLang="en-US" sz="2200" kern="1200" dirty="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a:txBody>
                    <a:bodyPr/>
                    <a:lstStyle/>
                    <a:p>
                      <a:pPr marL="457200" marR="0" lvl="0" indent="-457200" algn="l" defTabSz="457200" rtl="0" eaLnBrk="1" fontAlgn="auto" latinLnBrk="0" hangingPunct="1">
                        <a:lnSpc>
                          <a:spcPct val="100000"/>
                        </a:lnSpc>
                        <a:spcBef>
                          <a:spcPts val="0"/>
                        </a:spcBef>
                        <a:spcAft>
                          <a:spcPts val="0"/>
                        </a:spcAft>
                        <a:buClrTx/>
                        <a:buSzTx/>
                        <a:buFont typeface="+mj-lt"/>
                        <a:buAutoNum type="arabicParenR"/>
                        <a:tabLst/>
                        <a:defRPr/>
                      </a:pP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填寫學習型教學助理「教學實務」課程修課申請表</a:t>
                      </a:r>
                      <a:endPar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AutoNum type="arabicParenR"/>
                        <a:tabLst/>
                        <a:defRPr/>
                      </a:pP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簽訂學習型同意書</a:t>
                      </a: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1</a:t>
                      </a: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式</a:t>
                      </a: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3</a:t>
                      </a: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份</a:t>
                      </a:r>
                    </a:p>
                  </a:txBody>
                  <a:tcPr marL="86265" marR="86265" anchor="ctr"/>
                </a:tc>
                <a:tc>
                  <a:txBody>
                    <a:bodyPr/>
                    <a:lstStyle/>
                    <a:p>
                      <a:pPr marL="457200" indent="-457200" algn="l">
                        <a:buFont typeface="+mj-lt"/>
                        <a:buAutoNum type="arabicParenR"/>
                      </a:pP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依計畫內容以學習為主，無勞務對價關係認定</a:t>
                      </a:r>
                      <a:endPar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endParaRPr>
                    </a:p>
                    <a:p>
                      <a:pPr marL="457200" indent="-457200" algn="l">
                        <a:buFont typeface="+mj-lt"/>
                        <a:buAutoNum type="arabicParenR"/>
                      </a:pP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簽訂學習型同意書</a:t>
                      </a: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1</a:t>
                      </a: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式</a:t>
                      </a: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3</a:t>
                      </a:r>
                      <a:r>
                        <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份</a:t>
                      </a:r>
                    </a:p>
                  </a:txBody>
                  <a:tcPr marL="86265" marR="86265" anchor="ctr"/>
                </a:tc>
              </a:tr>
              <a:tr h="1510308">
                <a:tc>
                  <a:txBody>
                    <a:bodyPr/>
                    <a:lstStyle/>
                    <a:p>
                      <a:pPr algn="ct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2</a:t>
                      </a:r>
                      <a:endParaRPr lang="zh-TW" altLang="en-US" sz="2200" kern="1200" dirty="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a:txBody>
                    <a:bodyPr/>
                    <a:lstStyle/>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透過校內學習時數紀錄系統，發放學</a:t>
                      </a:r>
                      <a:endPar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習助學金</a:t>
                      </a:r>
                      <a:endPar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a:txBody>
                    <a:bodyPr/>
                    <a:lstStyle/>
                    <a:p>
                      <a:pPr marL="457200" marR="0" lvl="0" indent="-457200" algn="ctr" defTabSz="457200" rtl="0" eaLnBrk="1" fontAlgn="auto" latinLnBrk="0" hangingPunct="1">
                        <a:lnSpc>
                          <a:spcPct val="100000"/>
                        </a:lnSpc>
                        <a:spcBef>
                          <a:spcPts val="0"/>
                        </a:spcBef>
                        <a:spcAft>
                          <a:spcPts val="0"/>
                        </a:spcAft>
                        <a:buClrTx/>
                        <a:buSzTx/>
                        <a:buFont typeface="+mj-lt"/>
                        <a:buNone/>
                        <a:tabLst/>
                        <a:defRPr/>
                      </a:pP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透過計畫及勞健保管理系統發放助理費用</a:t>
                      </a:r>
                      <a:endParaRPr lang="zh-TW" altLang="zh-TW" sz="2200" kern="1200" dirty="0" smtClean="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r>
            </a:tbl>
          </a:graphicData>
        </a:graphic>
      </p:graphicFrame>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63687" y="585296"/>
            <a:ext cx="10306186" cy="633190"/>
          </a:xfrm>
        </p:spPr>
        <p:txBody>
          <a:bodyPr>
            <a:normAutofit fontScale="90000"/>
          </a:bodyPr>
          <a:lstStyle/>
          <a:p>
            <a:r>
              <a:rPr lang="zh-TW" altLang="en-US" dirty="0" smtClean="0"/>
              <a:t>五、學生兼任助理學習與勞僱型分流標準作業流程</a:t>
            </a:r>
            <a:r>
              <a:rPr lang="en-US" altLang="zh-TW" sz="2900" dirty="0" smtClean="0"/>
              <a:t>(</a:t>
            </a:r>
            <a:r>
              <a:rPr lang="zh-TW" altLang="en-US" sz="2900" dirty="0" smtClean="0"/>
              <a:t>３</a:t>
            </a:r>
            <a:r>
              <a:rPr lang="en-US" altLang="zh-TW" sz="2900" dirty="0" smtClean="0"/>
              <a:t>/</a:t>
            </a:r>
            <a:r>
              <a:rPr lang="zh-TW" altLang="en-US" sz="2900" dirty="0" smtClean="0"/>
              <a:t>４</a:t>
            </a:r>
            <a:r>
              <a:rPr lang="en-US" altLang="zh-TW" sz="2900" dirty="0" smtClean="0"/>
              <a:t>)</a:t>
            </a:r>
            <a:endParaRPr lang="zh-TW" sz="2900" dirty="0"/>
          </a:p>
        </p:txBody>
      </p:sp>
      <p:graphicFrame>
        <p:nvGraphicFramePr>
          <p:cNvPr id="5" name="內容版面配置區 4" descr="範例表格，3 欄 4 列"/>
          <p:cNvGraphicFramePr>
            <a:graphicFrameLocks noGrp="1"/>
          </p:cNvGraphicFramePr>
          <p:nvPr>
            <p:ph sz="half" idx="2"/>
            <p:extLst>
              <p:ext uri="{D42A27DB-BD31-4B8C-83A1-F6EECF244321}">
                <p14:modId xmlns:p14="http://schemas.microsoft.com/office/powerpoint/2010/main" val="1967400760"/>
              </p:ext>
            </p:extLst>
          </p:nvPr>
        </p:nvGraphicFramePr>
        <p:xfrm>
          <a:off x="721217" y="1250575"/>
          <a:ext cx="10908405" cy="4812668"/>
        </p:xfrm>
        <a:graphic>
          <a:graphicData uri="http://schemas.openxmlformats.org/drawingml/2006/table">
            <a:tbl>
              <a:tblPr firstRow="1" bandRow="1">
                <a:tableStyleId>{E8B1032C-EA38-4F05-BA0D-38AFFFC7BED3}</a:tableStyleId>
              </a:tblPr>
              <a:tblGrid>
                <a:gridCol w="390582"/>
                <a:gridCol w="3357170"/>
                <a:gridCol w="2043544"/>
                <a:gridCol w="5117109"/>
              </a:tblGrid>
              <a:tr h="509862">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800" dirty="0" smtClean="0"/>
                        <a:t>學務處生活學習執行與實施方式</a:t>
                      </a:r>
                      <a:endParaRPr lang="zh-TW" altLang="zh-TW" sz="2800" dirty="0" smtClean="0"/>
                    </a:p>
                  </a:txBody>
                  <a:tcPr marL="86265" marR="86265"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9830">
                <a:tc>
                  <a:txBody>
                    <a:bodyPr/>
                    <a:lstStyle/>
                    <a:p>
                      <a:pPr algn="ctr"/>
                      <a:r>
                        <a:rPr lang="zh-TW" altLang="en-US" dirty="0" smtClean="0"/>
                        <a:t>流程</a:t>
                      </a:r>
                      <a:endParaRPr lang="zh-TW" dirty="0">
                        <a:latin typeface="Microsoft JhengHei UI" panose="020B0604030504040204" pitchFamily="34" charset="-120"/>
                        <a:ea typeface="Microsoft JhengHei UI" panose="020B0604030504040204" pitchFamily="34" charset="-120"/>
                      </a:endParaRPr>
                    </a:p>
                  </a:txBody>
                  <a:tcPr marL="86265" marR="86265" anchor="ctr"/>
                </a:tc>
                <a:tc gridSpan="2">
                  <a:txBody>
                    <a:bodyPr/>
                    <a:lstStyle/>
                    <a:p>
                      <a:pPr algn="ctr"/>
                      <a:r>
                        <a:rPr lang="zh-TW" altLang="en-US" sz="2000" dirty="0" smtClean="0">
                          <a:latin typeface="Microsoft JhengHei UI" panose="020B0604030504040204" pitchFamily="34" charset="-120"/>
                          <a:ea typeface="Microsoft JhengHei UI" panose="020B0604030504040204" pitchFamily="34" charset="-120"/>
                        </a:rPr>
                        <a:t>進階服務學習選修服務</a:t>
                      </a:r>
                      <a:r>
                        <a:rPr lang="en-US" altLang="zh-TW" sz="2000" dirty="0" smtClean="0">
                          <a:solidFill>
                            <a:schemeClr val="tx1"/>
                          </a:solidFill>
                          <a:latin typeface="Microsoft JhengHei UI" panose="020B0604030504040204" pitchFamily="34" charset="-120"/>
                          <a:ea typeface="Microsoft JhengHei UI" panose="020B0604030504040204" pitchFamily="34" charset="-120"/>
                        </a:rPr>
                        <a:t>(</a:t>
                      </a:r>
                      <a:r>
                        <a:rPr lang="zh-TW" altLang="en-US" sz="2000" dirty="0" smtClean="0">
                          <a:solidFill>
                            <a:schemeClr val="tx1"/>
                          </a:solidFill>
                          <a:latin typeface="Microsoft JhengHei UI" panose="020B0604030504040204" pitchFamily="34" charset="-120"/>
                          <a:ea typeface="Microsoft JhengHei UI" panose="020B0604030504040204" pitchFamily="34" charset="-120"/>
                        </a:rPr>
                        <a:t>三</a:t>
                      </a:r>
                      <a:r>
                        <a:rPr lang="en-US" altLang="zh-TW" sz="2000" dirty="0" smtClean="0">
                          <a:solidFill>
                            <a:schemeClr val="tx1"/>
                          </a:solidFill>
                          <a:latin typeface="Microsoft JhengHei UI" panose="020B0604030504040204" pitchFamily="34" charset="-120"/>
                          <a:ea typeface="Microsoft JhengHei UI" panose="020B0604030504040204" pitchFamily="34" charset="-120"/>
                        </a:rPr>
                        <a:t>)</a:t>
                      </a:r>
                      <a:r>
                        <a:rPr lang="zh-TW" altLang="en-US" sz="2000" dirty="0" smtClean="0">
                          <a:latin typeface="Microsoft JhengHei UI" panose="020B0604030504040204" pitchFamily="34" charset="-120"/>
                          <a:ea typeface="Microsoft JhengHei UI" panose="020B0604030504040204" pitchFamily="34" charset="-120"/>
                        </a:rPr>
                        <a:t>課程之同學</a:t>
                      </a:r>
                      <a:endParaRPr lang="zh-TW" sz="2000" dirty="0">
                        <a:latin typeface="Microsoft JhengHei UI" panose="020B0604030504040204" pitchFamily="34" charset="-120"/>
                        <a:ea typeface="Microsoft JhengHei UI" panose="020B0604030504040204" pitchFamily="34" charset="-120"/>
                      </a:endParaRPr>
                    </a:p>
                  </a:txBody>
                  <a:tcPr marL="86265" marR="86265" anchor="ctr"/>
                </a:tc>
                <a:tc hMerge="1">
                  <a:txBody>
                    <a:bodyPr/>
                    <a:lstStyle/>
                    <a:p>
                      <a:pPr algn="ctr"/>
                      <a:endParaRPr lang="zh-TW" sz="2000"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000" kern="1200" dirty="0" smtClean="0">
                          <a:solidFill>
                            <a:schemeClr val="tx1"/>
                          </a:solidFill>
                          <a:latin typeface="Microsoft JhengHei UI" panose="020B0604030504040204" pitchFamily="34" charset="-120"/>
                          <a:ea typeface="Microsoft JhengHei UI" panose="020B0604030504040204" pitchFamily="34" charset="-120"/>
                          <a:cs typeface="+mn-cs"/>
                        </a:rPr>
                        <a:t>弱勢學生生活學習服務</a:t>
                      </a:r>
                      <a:endParaRPr lang="zh-TW" altLang="zh-TW" sz="2000" kern="1200" dirty="0" smtClean="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r>
              <a:tr h="899756">
                <a:tc>
                  <a:txBody>
                    <a:bodyPr/>
                    <a:lstStyle/>
                    <a:p>
                      <a:pPr algn="ct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1</a:t>
                      </a:r>
                      <a:endParaRPr lang="zh-TW" altLang="en-US" sz="2200" kern="1200" dirty="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gridSpan="2">
                  <a:txBody>
                    <a:bodyPr/>
                    <a:lstStyle/>
                    <a:p>
                      <a:pPr marL="457200" marR="0" lvl="0" indent="-457200" algn="ctr" defTabSz="457200" rtl="0" eaLnBrk="1" fontAlgn="auto" latinLnBrk="0" hangingPunct="1">
                        <a:lnSpc>
                          <a:spcPct val="100000"/>
                        </a:lnSpc>
                        <a:spcBef>
                          <a:spcPts val="0"/>
                        </a:spcBef>
                        <a:spcAft>
                          <a:spcPts val="0"/>
                        </a:spcAft>
                        <a:buClrTx/>
                        <a:buSzTx/>
                        <a:buFont typeface="+mj-lt"/>
                        <a:buNone/>
                        <a:tabLst/>
                        <a:defRPr/>
                      </a:pP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欲申請同學每學期期末</a:t>
                      </a:r>
                      <a:r>
                        <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rPr>
                        <a:t>(</a:t>
                      </a: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初</a:t>
                      </a:r>
                      <a:r>
                        <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rPr>
                        <a:t>)</a:t>
                      </a: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上網選修「服務</a:t>
                      </a:r>
                      <a:endPar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endParaRPr>
                    </a:p>
                    <a:p>
                      <a:pPr marL="457200" marR="0" lvl="0" indent="-457200" algn="ctr" defTabSz="457200" rtl="0" eaLnBrk="1" fontAlgn="auto" latinLnBrk="0" hangingPunct="1">
                        <a:lnSpc>
                          <a:spcPct val="100000"/>
                        </a:lnSpc>
                        <a:spcBef>
                          <a:spcPts val="0"/>
                        </a:spcBef>
                        <a:spcAft>
                          <a:spcPts val="0"/>
                        </a:spcAft>
                        <a:buClrTx/>
                        <a:buSzTx/>
                        <a:buFont typeface="+mj-lt"/>
                        <a:buNone/>
                        <a:tabLst/>
                        <a:defRPr/>
                      </a:pP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學習</a:t>
                      </a:r>
                      <a:r>
                        <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rPr>
                        <a:t>(</a:t>
                      </a: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三</a:t>
                      </a:r>
                      <a:r>
                        <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rPr>
                        <a:t>)</a:t>
                      </a: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 」課程，並至各系</a:t>
                      </a:r>
                      <a:r>
                        <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rPr>
                        <a:t>(</a:t>
                      </a: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中心</a:t>
                      </a:r>
                      <a:r>
                        <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rPr>
                        <a:t>)</a:t>
                      </a: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、處、室，</a:t>
                      </a:r>
                      <a:endParaRPr lang="en-US" altLang="zh-TW" sz="1800" kern="1200" dirty="0" smtClean="0">
                        <a:solidFill>
                          <a:schemeClr val="tx1"/>
                        </a:solidFill>
                        <a:latin typeface="Microsoft JhengHei UI" panose="020B0604030504040204" pitchFamily="34" charset="-120"/>
                        <a:ea typeface="Microsoft JhengHei UI" panose="020B0604030504040204" pitchFamily="34" charset="-120"/>
                        <a:cs typeface="+mn-cs"/>
                      </a:endParaRPr>
                    </a:p>
                    <a:p>
                      <a:pPr marL="457200" marR="0" lvl="0" indent="-457200" algn="ctr" defTabSz="457200" rtl="0" eaLnBrk="1" fontAlgn="auto" latinLnBrk="0" hangingPunct="1">
                        <a:lnSpc>
                          <a:spcPct val="100000"/>
                        </a:lnSpc>
                        <a:spcBef>
                          <a:spcPts val="0"/>
                        </a:spcBef>
                        <a:spcAft>
                          <a:spcPts val="0"/>
                        </a:spcAft>
                        <a:buClrTx/>
                        <a:buSzTx/>
                        <a:buFont typeface="+mj-lt"/>
                        <a:buNone/>
                        <a:tabLst/>
                        <a:defRPr/>
                      </a:pPr>
                      <a:r>
                        <a:rPr lang="zh-TW" altLang="en-US" sz="1800" kern="1200" dirty="0" smtClean="0">
                          <a:solidFill>
                            <a:schemeClr val="tx1"/>
                          </a:solidFill>
                          <a:latin typeface="Microsoft JhengHei UI" panose="020B0604030504040204" pitchFamily="34" charset="-120"/>
                          <a:ea typeface="Microsoft JhengHei UI" panose="020B0604030504040204" pitchFamily="34" charset="-120"/>
                          <a:cs typeface="+mn-cs"/>
                        </a:rPr>
                        <a:t>參與及修習服務學習課程或活動</a:t>
                      </a:r>
                      <a:endParaRPr lang="zh-TW" altLang="zh-TW" sz="1800" kern="1200" dirty="0" smtClean="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hMerge="1">
                  <a:txBody>
                    <a:bodyPr/>
                    <a:lstStyle/>
                    <a:p>
                      <a:pPr marL="457200" marR="0" lvl="0" indent="-457200" algn="ctr" defTabSz="457200" rtl="0" eaLnBrk="1" fontAlgn="auto" latinLnBrk="0" hangingPunct="1">
                        <a:lnSpc>
                          <a:spcPct val="100000"/>
                        </a:lnSpc>
                        <a:spcBef>
                          <a:spcPts val="0"/>
                        </a:spcBef>
                        <a:spcAft>
                          <a:spcPts val="0"/>
                        </a:spcAft>
                        <a:buClrTx/>
                        <a:buSzTx/>
                        <a:buFont typeface="+mj-lt"/>
                        <a:buNone/>
                        <a:tabLst/>
                        <a:defRPr/>
                      </a:pPr>
                      <a:endParaRPr lang="zh-TW" altLang="zh-TW" sz="1800" kern="1200" dirty="0" smtClean="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a:txBody>
                    <a:bodyPr/>
                    <a:lstStyle/>
                    <a:p>
                      <a:pPr algn="ctr"/>
                      <a:r>
                        <a:rPr lang="zh-TW" altLang="zh-TW" sz="1800" kern="1200" dirty="0" smtClean="0">
                          <a:solidFill>
                            <a:schemeClr val="tx1"/>
                          </a:solidFill>
                          <a:latin typeface="+mn-lt"/>
                          <a:ea typeface="+mn-ea"/>
                          <a:cs typeface="+mn-cs"/>
                        </a:rPr>
                        <a:t>每年</a:t>
                      </a:r>
                      <a:r>
                        <a:rPr lang="en-US" altLang="zh-TW" sz="1800" kern="1200" dirty="0" smtClean="0">
                          <a:solidFill>
                            <a:schemeClr val="tx1"/>
                          </a:solidFill>
                          <a:latin typeface="+mn-lt"/>
                          <a:ea typeface="+mn-ea"/>
                          <a:cs typeface="+mn-cs"/>
                        </a:rPr>
                        <a:t>9</a:t>
                      </a:r>
                      <a:r>
                        <a:rPr lang="zh-TW" altLang="zh-TW" sz="1800" kern="1200" dirty="0" smtClean="0">
                          <a:solidFill>
                            <a:schemeClr val="tx1"/>
                          </a:solidFill>
                          <a:latin typeface="+mn-lt"/>
                          <a:ea typeface="+mn-ea"/>
                          <a:cs typeface="+mn-cs"/>
                        </a:rPr>
                        <a:t>月公告並接受弱勢學生申請</a:t>
                      </a:r>
                      <a:r>
                        <a:rPr lang="en-US" altLang="zh-TW" sz="1800" kern="1200" dirty="0" smtClean="0">
                          <a:solidFill>
                            <a:schemeClr val="tx1"/>
                          </a:solidFill>
                          <a:latin typeface="+mn-lt"/>
                          <a:ea typeface="+mn-ea"/>
                          <a:cs typeface="+mn-cs"/>
                        </a:rPr>
                        <a:t>(</a:t>
                      </a:r>
                      <a:r>
                        <a:rPr lang="zh-TW" altLang="zh-TW" sz="1800" kern="1200" dirty="0" smtClean="0">
                          <a:solidFill>
                            <a:schemeClr val="tx1"/>
                          </a:solidFill>
                          <a:latin typeface="+mn-lt"/>
                          <a:ea typeface="+mn-ea"/>
                          <a:cs typeface="+mn-cs"/>
                        </a:rPr>
                        <a:t>員額依編列預算律定</a:t>
                      </a:r>
                      <a:r>
                        <a:rPr lang="en-US" altLang="zh-TW" sz="1800" kern="1200" dirty="0" smtClean="0">
                          <a:solidFill>
                            <a:schemeClr val="tx1"/>
                          </a:solidFill>
                          <a:latin typeface="+mn-lt"/>
                          <a:ea typeface="+mn-ea"/>
                          <a:cs typeface="+mn-cs"/>
                        </a:rPr>
                        <a:t>)</a:t>
                      </a:r>
                      <a:endParaRPr lang="zh-TW" altLang="zh-TW" sz="1800" kern="1200" dirty="0">
                        <a:solidFill>
                          <a:schemeClr val="tx1"/>
                        </a:solidFill>
                        <a:latin typeface="+mn-lt"/>
                        <a:ea typeface="+mn-ea"/>
                        <a:cs typeface="+mn-cs"/>
                      </a:endParaRPr>
                    </a:p>
                  </a:txBody>
                  <a:tcPr marL="86265" marR="86265" anchor="ctr"/>
                </a:tc>
              </a:tr>
              <a:tr h="629830">
                <a:tc>
                  <a:txBody>
                    <a:bodyPr/>
                    <a:lstStyle/>
                    <a:p>
                      <a:pPr algn="ctr"/>
                      <a:r>
                        <a:rPr lang="en-US" altLang="zh-TW" sz="2200" kern="1200" dirty="0" smtClean="0">
                          <a:solidFill>
                            <a:schemeClr val="tx1"/>
                          </a:solidFill>
                          <a:latin typeface="Microsoft JhengHei UI" panose="020B0604030504040204" pitchFamily="34" charset="-120"/>
                          <a:ea typeface="Microsoft JhengHei UI" panose="020B0604030504040204" pitchFamily="34" charset="-120"/>
                          <a:cs typeface="+mn-cs"/>
                        </a:rPr>
                        <a:t>2</a:t>
                      </a:r>
                      <a:endParaRPr lang="zh-TW" altLang="en-US" sz="2200" kern="1200" dirty="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gridSpan="2">
                  <a:txBody>
                    <a:bodyPr/>
                    <a:lstStyle/>
                    <a:p>
                      <a:pPr marL="457200" marR="0" lvl="0" indent="-457200" algn="ctr"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各授課單位指導教師指導學生學習並</a:t>
                      </a:r>
                      <a:endParaRPr lang="en-US" altLang="zh-TW" sz="1800" kern="1200" dirty="0" smtClean="0">
                        <a:solidFill>
                          <a:schemeClr val="tx1"/>
                        </a:solidFill>
                        <a:latin typeface="+mn-lt"/>
                        <a:ea typeface="+mn-ea"/>
                        <a:cs typeface="+mn-cs"/>
                      </a:endParaRPr>
                    </a:p>
                    <a:p>
                      <a:pPr marL="457200" marR="0" lvl="0" indent="-457200" algn="ctr"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實施學習評量</a:t>
                      </a:r>
                    </a:p>
                  </a:txBody>
                  <a:tcPr marL="86265" marR="86265" anchor="ctr"/>
                </a:tc>
                <a:tc hMerge="1">
                  <a:txBody>
                    <a:bodyPr/>
                    <a:lstStyle/>
                    <a:p>
                      <a:pPr marL="457200" marR="0" lvl="0" indent="-457200" algn="ctr" defTabSz="457200" rtl="0" eaLnBrk="1" fontAlgn="auto" latinLnBrk="0" hangingPunct="1">
                        <a:lnSpc>
                          <a:spcPct val="100000"/>
                        </a:lnSpc>
                        <a:spcBef>
                          <a:spcPts val="0"/>
                        </a:spcBef>
                        <a:spcAft>
                          <a:spcPts val="0"/>
                        </a:spcAft>
                        <a:buClrTx/>
                        <a:buSzTx/>
                        <a:buFont typeface="+mj-lt"/>
                        <a:buNone/>
                        <a:tabLst/>
                        <a:defRPr/>
                      </a:pPr>
                      <a:endParaRPr lang="zh-TW" altLang="zh-TW" sz="1800" kern="1200" dirty="0" smtClean="0">
                        <a:solidFill>
                          <a:schemeClr val="tx1"/>
                        </a:solidFill>
                        <a:latin typeface="+mn-lt"/>
                        <a:ea typeface="+mn-ea"/>
                        <a:cs typeface="+mn-cs"/>
                      </a:endParaRPr>
                    </a:p>
                  </a:txBody>
                  <a:tcPr marL="86265" marR="86265" anchor="ctr"/>
                </a:tc>
                <a:tc>
                  <a:txBody>
                    <a:bodyPr/>
                    <a:lstStyle/>
                    <a:p>
                      <a:pPr algn="ctr"/>
                      <a:r>
                        <a:rPr lang="zh-TW" altLang="zh-TW" sz="1800" kern="1200" dirty="0" smtClean="0">
                          <a:solidFill>
                            <a:schemeClr val="tx1"/>
                          </a:solidFill>
                          <a:latin typeface="+mn-lt"/>
                          <a:ea typeface="+mn-ea"/>
                          <a:cs typeface="+mn-cs"/>
                        </a:rPr>
                        <a:t>每年</a:t>
                      </a:r>
                      <a:r>
                        <a:rPr lang="en-US" altLang="zh-TW" sz="1800" kern="1200" dirty="0" smtClean="0">
                          <a:solidFill>
                            <a:schemeClr val="tx1"/>
                          </a:solidFill>
                          <a:latin typeface="+mn-lt"/>
                          <a:ea typeface="+mn-ea"/>
                          <a:cs typeface="+mn-cs"/>
                        </a:rPr>
                        <a:t>11</a:t>
                      </a:r>
                      <a:r>
                        <a:rPr lang="zh-TW" altLang="zh-TW" sz="1800" kern="1200" dirty="0" smtClean="0">
                          <a:solidFill>
                            <a:schemeClr val="tx1"/>
                          </a:solidFill>
                          <a:latin typeface="+mn-lt"/>
                          <a:ea typeface="+mn-ea"/>
                          <a:cs typeface="+mn-cs"/>
                        </a:rPr>
                        <a:t>月評選正備取同學並分派各單位服務</a:t>
                      </a:r>
                      <a:endParaRPr lang="zh-TW" altLang="zh-TW" sz="1800" kern="1200" dirty="0">
                        <a:solidFill>
                          <a:schemeClr val="tx1"/>
                        </a:solidFill>
                        <a:latin typeface="+mn-lt"/>
                        <a:ea typeface="+mn-ea"/>
                        <a:cs typeface="+mn-cs"/>
                      </a:endParaRPr>
                    </a:p>
                  </a:txBody>
                  <a:tcPr marL="86265" marR="86265" anchor="ctr"/>
                </a:tc>
              </a:tr>
              <a:tr h="1080517">
                <a:tc rowSpan="2">
                  <a:txBody>
                    <a:bodyPr/>
                    <a:lstStyle/>
                    <a:p>
                      <a:pPr algn="ct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３</a:t>
                      </a:r>
                      <a:endParaRPr lang="zh-TW" altLang="en-US" sz="2200" kern="1200" dirty="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rowSpan="3">
                  <a:txBody>
                    <a:bodyPr/>
                    <a:lstStyle/>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指導教師在課程期末應就學生</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學習態度、學習心得及成果報</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告及受輔導學生之反應等，予</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以通過（</a:t>
                      </a:r>
                      <a:r>
                        <a:rPr lang="en-US" altLang="zh-TW" sz="1800" kern="1200" dirty="0" smtClean="0">
                          <a:solidFill>
                            <a:schemeClr val="tx1"/>
                          </a:solidFill>
                          <a:latin typeface="+mn-lt"/>
                          <a:ea typeface="+mn-ea"/>
                          <a:cs typeface="+mn-cs"/>
                        </a:rPr>
                        <a:t>pass</a:t>
                      </a:r>
                      <a:r>
                        <a:rPr lang="zh-TW" altLang="zh-TW" sz="1800" kern="1200" dirty="0" smtClean="0">
                          <a:solidFill>
                            <a:schemeClr val="tx1"/>
                          </a:solidFill>
                          <a:latin typeface="+mn-lt"/>
                          <a:ea typeface="+mn-ea"/>
                          <a:cs typeface="+mn-cs"/>
                        </a:rPr>
                        <a:t>）或不通過</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a:t>
                      </a:r>
                      <a:r>
                        <a:rPr lang="en-US" altLang="zh-TW" sz="1800" kern="1200" dirty="0" smtClean="0">
                          <a:solidFill>
                            <a:schemeClr val="tx1"/>
                          </a:solidFill>
                          <a:latin typeface="+mn-lt"/>
                          <a:ea typeface="+mn-ea"/>
                          <a:cs typeface="+mn-cs"/>
                        </a:rPr>
                        <a:t>fail)</a:t>
                      </a:r>
                      <a:r>
                        <a:rPr lang="zh-TW" altLang="zh-TW" sz="1800" kern="1200" dirty="0" smtClean="0">
                          <a:solidFill>
                            <a:schemeClr val="tx1"/>
                          </a:solidFill>
                          <a:latin typeface="+mn-lt"/>
                          <a:ea typeface="+mn-ea"/>
                          <a:cs typeface="+mn-cs"/>
                        </a:rPr>
                        <a:t>）之成績評定</a:t>
                      </a:r>
                    </a:p>
                  </a:txBody>
                  <a:tcPr marL="86265" marR="86265" anchor="ctr"/>
                </a:tc>
                <a:tc rowSpan="3">
                  <a:txBody>
                    <a:bodyPr/>
                    <a:lstStyle/>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每月服務學習達一</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定時數將由各授課</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指導教師簽請服務</a:t>
                      </a:r>
                      <a:endParaRPr lang="en-US" altLang="zh-TW" sz="1800" kern="1200" dirty="0" smtClean="0">
                        <a:solidFill>
                          <a:schemeClr val="tx1"/>
                        </a:solidFill>
                        <a:latin typeface="+mn-lt"/>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 typeface="+mj-lt"/>
                        <a:buNone/>
                        <a:tabLst/>
                        <a:defRPr/>
                      </a:pPr>
                      <a:r>
                        <a:rPr lang="zh-TW" altLang="zh-TW" sz="1800" kern="1200" dirty="0" smtClean="0">
                          <a:solidFill>
                            <a:schemeClr val="tx1"/>
                          </a:solidFill>
                          <a:latin typeface="+mn-lt"/>
                          <a:ea typeface="+mn-ea"/>
                          <a:cs typeface="+mn-cs"/>
                        </a:rPr>
                        <a:t>學習生獎助金</a:t>
                      </a: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zh-TW" sz="1800" kern="1200" dirty="0" smtClean="0">
                          <a:solidFill>
                            <a:schemeClr val="tx1"/>
                          </a:solidFill>
                          <a:latin typeface="+mn-lt"/>
                          <a:ea typeface="+mn-ea"/>
                          <a:cs typeface="+mn-cs"/>
                        </a:rPr>
                        <a:t>每月月初由服務學習單位實施考核並送請每人核發</a:t>
                      </a:r>
                      <a:r>
                        <a:rPr lang="en-US" altLang="zh-TW" sz="1800" kern="1200" dirty="0" smtClean="0">
                          <a:solidFill>
                            <a:schemeClr val="tx1"/>
                          </a:solidFill>
                          <a:latin typeface="+mn-lt"/>
                          <a:ea typeface="+mn-ea"/>
                          <a:cs typeface="+mn-cs"/>
                        </a:rPr>
                        <a:t>6000</a:t>
                      </a:r>
                      <a:r>
                        <a:rPr lang="zh-TW" altLang="zh-TW" sz="1800" kern="1200" dirty="0" smtClean="0">
                          <a:solidFill>
                            <a:schemeClr val="tx1"/>
                          </a:solidFill>
                          <a:latin typeface="+mn-lt"/>
                          <a:ea typeface="+mn-ea"/>
                          <a:cs typeface="+mn-cs"/>
                        </a:rPr>
                        <a:t>元統一由學務處簽請獎助</a:t>
                      </a:r>
                    </a:p>
                  </a:txBody>
                  <a:tcPr marL="86265" marR="86265" anchor="ctr"/>
                </a:tc>
              </a:tr>
              <a:tr h="13664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zh-TW" sz="1800" kern="1200" dirty="0" smtClean="0">
                          <a:solidFill>
                            <a:schemeClr val="tx1"/>
                          </a:solidFill>
                          <a:latin typeface="+mn-lt"/>
                          <a:ea typeface="+mn-ea"/>
                          <a:cs typeface="+mn-cs"/>
                        </a:rPr>
                        <a:t>凡考核不佳者將取消錄取資格並由備取名單內人員實施遞補</a:t>
                      </a:r>
                    </a:p>
                  </a:txBody>
                  <a:tcPr marL="86265" marR="86265" anchor="ctr"/>
                </a:tc>
              </a:tr>
              <a:tr h="882791">
                <a:tc>
                  <a:txBody>
                    <a:bodyPr/>
                    <a:lstStyle/>
                    <a:p>
                      <a:pPr algn="ct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４</a:t>
                      </a:r>
                      <a:endParaRPr lang="zh-TW" altLang="en-US" sz="2200" kern="1200" dirty="0">
                        <a:solidFill>
                          <a:schemeClr val="tx1"/>
                        </a:solidFill>
                        <a:latin typeface="Microsoft JhengHei UI" panose="020B0604030504040204" pitchFamily="34" charset="-120"/>
                        <a:ea typeface="Microsoft JhengHei UI" panose="020B0604030504040204" pitchFamily="34" charset="-120"/>
                        <a:cs typeface="+mn-cs"/>
                      </a:endParaRPr>
                    </a:p>
                  </a:txBody>
                  <a:tcPr marL="86265" marR="86265" anchor="ct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zh-TW" altLang="zh-TW" sz="1800" b="1" i="0" kern="1200" dirty="0" smtClean="0">
                        <a:solidFill>
                          <a:schemeClr val="tx1"/>
                        </a:solidFill>
                        <a:latin typeface="+mn-lt"/>
                        <a:ea typeface="+mn-ea"/>
                        <a:cs typeface="+mn-cs"/>
                      </a:endParaRPr>
                    </a:p>
                  </a:txBody>
                  <a:tcPr marL="86265" marR="86265" anchor="ctr">
                    <a:lnR w="12700" cap="flat" cmpd="sng" algn="ctr">
                      <a:solidFill>
                        <a:schemeClr val="tx1"/>
                      </a:solidFill>
                      <a:prstDash val="solid"/>
                      <a:round/>
                      <a:headEnd type="none" w="med" len="med"/>
                      <a:tailEnd type="none" w="med" len="med"/>
                    </a:lnR>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zh-TW" altLang="zh-TW" sz="1800" b="1" i="0" kern="1200" dirty="0" smtClean="0">
                        <a:solidFill>
                          <a:schemeClr val="tx1"/>
                        </a:solidFill>
                        <a:latin typeface="+mn-lt"/>
                        <a:ea typeface="+mn-ea"/>
                        <a:cs typeface="+mn-cs"/>
                      </a:endParaRPr>
                    </a:p>
                  </a:txBody>
                  <a:tcPr marL="86265" marR="86265" anchor="ctr">
                    <a:lnL w="12700" cap="flat" cmpd="sng" algn="ctr">
                      <a:solidFill>
                        <a:schemeClr val="tx1"/>
                      </a:solidFill>
                      <a:prstDash val="solid"/>
                      <a:round/>
                      <a:headEnd type="none" w="med" len="med"/>
                      <a:tailEnd type="none" w="med" len="med"/>
                    </a:lnL>
                  </a:tcPr>
                </a:tc>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zh-TW" altLang="zh-TW" sz="1800" kern="1200" dirty="0" smtClean="0">
                        <a:solidFill>
                          <a:schemeClr val="tx1"/>
                        </a:solidFill>
                        <a:latin typeface="+mn-lt"/>
                        <a:ea typeface="+mn-ea"/>
                        <a:cs typeface="+mn-cs"/>
                      </a:endParaRPr>
                    </a:p>
                  </a:txBody>
                  <a:tcPr marL="86265" marR="86265" anchor="ctr"/>
                </a:tc>
              </a:tr>
            </a:tbl>
          </a:graphicData>
        </a:graphic>
      </p:graphicFrame>
      <p:sp>
        <p:nvSpPr>
          <p:cNvPr id="26" name="左-上雙向箭號 25"/>
          <p:cNvSpPr/>
          <p:nvPr/>
        </p:nvSpPr>
        <p:spPr>
          <a:xfrm>
            <a:off x="4459046" y="1425388"/>
            <a:ext cx="45719" cy="45719"/>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4" name="直線接點 3"/>
          <p:cNvCxnSpPr/>
          <p:nvPr/>
        </p:nvCxnSpPr>
        <p:spPr>
          <a:xfrm>
            <a:off x="11629622" y="5511800"/>
            <a:ext cx="371878"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001500" y="3673929"/>
            <a:ext cx="0" cy="1837871"/>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1" name="直線單箭頭接點 10"/>
          <p:cNvCxnSpPr>
            <a:endCxn id="5" idx="3"/>
          </p:cNvCxnSpPr>
          <p:nvPr/>
        </p:nvCxnSpPr>
        <p:spPr>
          <a:xfrm flipH="1" flipV="1">
            <a:off x="11629622" y="3656909"/>
            <a:ext cx="371878" cy="1702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6566" y="559537"/>
            <a:ext cx="10306186" cy="633190"/>
          </a:xfrm>
        </p:spPr>
        <p:txBody>
          <a:bodyPr>
            <a:normAutofit fontScale="90000"/>
          </a:bodyPr>
          <a:lstStyle/>
          <a:p>
            <a:r>
              <a:rPr lang="zh-TW" altLang="en-US" dirty="0" smtClean="0"/>
              <a:t>五、學生兼任助理學習與勞僱型分流標準作業流程</a:t>
            </a:r>
            <a:r>
              <a:rPr lang="en-US" altLang="zh-TW" sz="2800" dirty="0" smtClean="0"/>
              <a:t>(</a:t>
            </a:r>
            <a:r>
              <a:rPr lang="zh-TW" altLang="en-US" sz="2800" dirty="0" smtClean="0"/>
              <a:t>４</a:t>
            </a:r>
            <a:r>
              <a:rPr lang="en-US" altLang="zh-TW" sz="2900" dirty="0" smtClean="0"/>
              <a:t>/</a:t>
            </a:r>
            <a:r>
              <a:rPr lang="zh-TW" altLang="en-US" sz="2900" dirty="0" smtClean="0"/>
              <a:t>４</a:t>
            </a:r>
            <a:r>
              <a:rPr lang="en-US" altLang="zh-TW" sz="2900" dirty="0" smtClean="0"/>
              <a:t>)</a:t>
            </a:r>
            <a:endParaRPr lang="zh-TW" sz="2900" dirty="0"/>
          </a:p>
        </p:txBody>
      </p:sp>
      <p:graphicFrame>
        <p:nvGraphicFramePr>
          <p:cNvPr id="5" name="內容版面配置區 4" descr="範例表格，3 欄 4 列"/>
          <p:cNvGraphicFramePr>
            <a:graphicFrameLocks noGrp="1"/>
          </p:cNvGraphicFramePr>
          <p:nvPr>
            <p:ph sz="half" idx="2"/>
            <p:extLst>
              <p:ext uri="{D42A27DB-BD31-4B8C-83A1-F6EECF244321}">
                <p14:modId xmlns:p14="http://schemas.microsoft.com/office/powerpoint/2010/main" val="3975757961"/>
              </p:ext>
            </p:extLst>
          </p:nvPr>
        </p:nvGraphicFramePr>
        <p:xfrm>
          <a:off x="1180121" y="1307353"/>
          <a:ext cx="10595020" cy="4873937"/>
        </p:xfrm>
        <a:graphic>
          <a:graphicData uri="http://schemas.openxmlformats.org/drawingml/2006/table">
            <a:tbl>
              <a:tblPr firstRow="1" bandRow="1">
                <a:tableStyleId>{E8B1032C-EA38-4F05-BA0D-38AFFFC7BED3}</a:tableStyleId>
              </a:tblPr>
              <a:tblGrid>
                <a:gridCol w="700194"/>
                <a:gridCol w="4891068"/>
                <a:gridCol w="5003758"/>
              </a:tblGrid>
              <a:tr h="518268">
                <a:tc gridSpan="3">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800" dirty="0" smtClean="0">
                          <a:solidFill>
                            <a:srgbClr val="00B050"/>
                          </a:solidFill>
                        </a:rPr>
                        <a:t>勞僱</a:t>
                      </a:r>
                      <a:r>
                        <a:rPr lang="zh-TW" altLang="en-US" sz="2800" b="1" kern="1200" dirty="0" smtClean="0">
                          <a:solidFill>
                            <a:srgbClr val="00B050"/>
                          </a:solidFill>
                          <a:latin typeface="+mn-lt"/>
                          <a:ea typeface="+mn-ea"/>
                          <a:cs typeface="+mn-cs"/>
                        </a:rPr>
                        <a:t>型</a:t>
                      </a:r>
                      <a:r>
                        <a:rPr lang="zh-TW" altLang="en-US" sz="2800" dirty="0" smtClean="0"/>
                        <a:t>兼任助理聘任規定</a:t>
                      </a:r>
                      <a:endParaRPr lang="zh-TW" altLang="zh-TW" sz="2800" dirty="0" smtClean="0"/>
                    </a:p>
                  </a:txBody>
                  <a:tcPr marL="86265" marR="86265" anchor="ctr"/>
                </a:tc>
                <a:tc hMerge="1">
                  <a:txBody>
                    <a:bodyPr/>
                    <a:lstStyle/>
                    <a:p>
                      <a:pPr algn="ctr"/>
                      <a:endParaRPr lang="zh-TW" dirty="0">
                        <a:latin typeface="Microsoft JhengHei UI" panose="020B0604030504040204" pitchFamily="34" charset="-120"/>
                        <a:ea typeface="Microsoft JhengHei UI" panose="020B0604030504040204" pitchFamily="34" charset="-120"/>
                      </a:endParaRPr>
                    </a:p>
                  </a:txBody>
                  <a:tcPr marL="86265" marR="86265" anchor="ctr"/>
                </a:tc>
                <a:tc hMerge="1">
                  <a:txBody>
                    <a:bodyPr/>
                    <a:lstStyle/>
                    <a:p>
                      <a:endParaRPr lang="zh-TW" altLang="en-US"/>
                    </a:p>
                  </a:txBody>
                  <a:tcPr/>
                </a:tc>
              </a:tr>
              <a:tr h="550272">
                <a:tc>
                  <a:txBody>
                    <a:bodyPr/>
                    <a:lstStyle/>
                    <a:p>
                      <a:pPr algn="ctr"/>
                      <a:r>
                        <a:rPr lang="zh-TW" altLang="en-US" dirty="0" smtClean="0"/>
                        <a:t>流程</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algn="ctr"/>
                      <a:r>
                        <a:rPr lang="zh-TW" altLang="en-US" sz="2200" dirty="0" smtClean="0"/>
                        <a:t>勞僱型兼任助理</a:t>
                      </a:r>
                      <a:endParaRPr lang="zh-TW" sz="2200"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200" dirty="0" smtClean="0"/>
                        <a:t>計畫</a:t>
                      </a:r>
                      <a:r>
                        <a:rPr lang="en-US" altLang="zh-TW" sz="2200" dirty="0" smtClean="0"/>
                        <a:t>(</a:t>
                      </a:r>
                      <a:r>
                        <a:rPr lang="zh-TW" altLang="en-US" sz="2200" dirty="0" smtClean="0"/>
                        <a:t>單位</a:t>
                      </a:r>
                      <a:r>
                        <a:rPr lang="en-US" altLang="zh-TW" sz="2200" dirty="0" smtClean="0"/>
                        <a:t>)</a:t>
                      </a:r>
                      <a:r>
                        <a:rPr lang="zh-TW" altLang="en-US" sz="2200" dirty="0" smtClean="0"/>
                        <a:t>臨時工</a:t>
                      </a:r>
                      <a:endParaRPr lang="zh-TW" altLang="zh-TW" sz="2200" dirty="0" smtClean="0"/>
                    </a:p>
                  </a:txBody>
                  <a:tcPr marL="86265" marR="86265" anchor="ctr"/>
                </a:tc>
              </a:tr>
              <a:tr h="474449">
                <a:tc>
                  <a:txBody>
                    <a:bodyPr/>
                    <a:lstStyle/>
                    <a:p>
                      <a:pPr algn="ctr"/>
                      <a:r>
                        <a:rPr lang="zh-TW" dirty="0" smtClean="0"/>
                        <a:t>1</a:t>
                      </a:r>
                      <a:endParaRPr lang="zh-TW" dirty="0">
                        <a:latin typeface="Microsoft JhengHei UI" panose="020B0604030504040204" pitchFamily="34" charset="-120"/>
                        <a:ea typeface="Microsoft JhengHei UI" panose="020B0604030504040204" pitchFamily="34" charset="-120"/>
                      </a:endParaRPr>
                    </a:p>
                  </a:txBody>
                  <a:tcPr marL="86265" marR="86265" anchor="ctr"/>
                </a:tc>
                <a:tc gridSpan="2">
                  <a:txBody>
                    <a:bodyPr/>
                    <a:lstStyle/>
                    <a:p>
                      <a:pPr algn="ctr"/>
                      <a:r>
                        <a:rPr lang="zh-TW" altLang="en-US" sz="2200" dirty="0" smtClean="0"/>
                        <a:t>用人單位辦理人員聘僱</a:t>
                      </a:r>
                      <a:endParaRPr lang="zh-TW" sz="2200" dirty="0">
                        <a:latin typeface="Microsoft JhengHei UI" panose="020B0604030504040204" pitchFamily="34" charset="-120"/>
                        <a:ea typeface="Microsoft JhengHei UI" panose="020B0604030504040204" pitchFamily="34" charset="-120"/>
                      </a:endParaRPr>
                    </a:p>
                  </a:txBody>
                  <a:tcPr marL="86265" marR="86265" anchor="ctr"/>
                </a:tc>
                <a:tc hMerge="1">
                  <a:txBody>
                    <a:bodyPr/>
                    <a:lstStyle/>
                    <a:p>
                      <a:endParaRPr lang="zh-TW" altLang="en-US"/>
                    </a:p>
                  </a:txBody>
                  <a:tcPr/>
                </a:tc>
              </a:tr>
              <a:tr h="426811">
                <a:tc>
                  <a:txBody>
                    <a:bodyPr/>
                    <a:lstStyle/>
                    <a:p>
                      <a:pPr algn="ctr"/>
                      <a:r>
                        <a:rPr lang="zh-TW" dirty="0" smtClean="0"/>
                        <a:t>2</a:t>
                      </a:r>
                      <a:endParaRPr lang="zh-TW" dirty="0">
                        <a:latin typeface="Microsoft JhengHei UI" panose="020B0604030504040204" pitchFamily="34" charset="-120"/>
                        <a:ea typeface="Microsoft JhengHei UI" panose="020B0604030504040204" pitchFamily="34" charset="-120"/>
                      </a:endParaRPr>
                    </a:p>
                  </a:txBody>
                  <a:tcPr marL="86265" marR="86265" anchor="ctr"/>
                </a:tc>
                <a:tc gridSpan="2">
                  <a:txBody>
                    <a:bodyPr/>
                    <a:lstStyle/>
                    <a:p>
                      <a:pPr algn="ctr"/>
                      <a:r>
                        <a:rPr lang="zh-TW" altLang="en-US" sz="2200" dirty="0" smtClean="0"/>
                        <a:t>簽訂勞僱型同意書</a:t>
                      </a:r>
                      <a:r>
                        <a:rPr lang="en-US" altLang="zh-TW" sz="2200" dirty="0" smtClean="0"/>
                        <a:t>1</a:t>
                      </a:r>
                      <a:r>
                        <a:rPr lang="zh-TW" altLang="en-US" sz="2200" dirty="0" smtClean="0"/>
                        <a:t>式</a:t>
                      </a:r>
                      <a:r>
                        <a:rPr lang="en-US" altLang="zh-TW" sz="2200" dirty="0" smtClean="0"/>
                        <a:t>3</a:t>
                      </a:r>
                      <a:r>
                        <a:rPr lang="zh-TW" altLang="en-US" sz="2200" dirty="0" smtClean="0"/>
                        <a:t>份</a:t>
                      </a:r>
                      <a:endParaRPr lang="zh-TW" sz="2200" dirty="0">
                        <a:latin typeface="Microsoft JhengHei UI" panose="020B0604030504040204" pitchFamily="34" charset="-120"/>
                        <a:ea typeface="Microsoft JhengHei UI" panose="020B0604030504040204" pitchFamily="34" charset="-120"/>
                      </a:endParaRPr>
                    </a:p>
                  </a:txBody>
                  <a:tcPr marL="86265" marR="86265" anchor="ctr"/>
                </a:tc>
                <a:tc hMerge="1">
                  <a:txBody>
                    <a:bodyPr/>
                    <a:lstStyle/>
                    <a:p>
                      <a:endParaRPr lang="zh-TW" altLang="en-US"/>
                    </a:p>
                  </a:txBody>
                  <a:tcPr/>
                </a:tc>
              </a:tr>
              <a:tr h="1510308">
                <a:tc>
                  <a:txBody>
                    <a:bodyPr/>
                    <a:lstStyle/>
                    <a:p>
                      <a:pPr algn="ctr"/>
                      <a:r>
                        <a:rPr lang="zh-TW" dirty="0" smtClean="0"/>
                        <a:t>3</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algn="l"/>
                      <a:r>
                        <a:rPr lang="zh-TW" altLang="en-US" sz="2200" dirty="0" smtClean="0"/>
                        <a:t>至「</a:t>
                      </a: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計畫及勞健保管理系統</a:t>
                      </a:r>
                      <a:r>
                        <a:rPr lang="zh-TW" altLang="en-US" sz="2200" dirty="0" smtClean="0"/>
                        <a:t>」辦理聘任流程，由</a:t>
                      </a:r>
                      <a:r>
                        <a:rPr lang="zh-TW" altLang="en-US" sz="2200" u="sng" dirty="0" smtClean="0"/>
                        <a:t>權責單位</a:t>
                      </a:r>
                      <a:r>
                        <a:rPr lang="zh-TW" altLang="en-US" sz="2200" dirty="0" smtClean="0"/>
                        <a:t>確認符合計畫、經費及用人規定，最遲聘期開始</a:t>
                      </a:r>
                      <a:r>
                        <a:rPr lang="zh-TW" altLang="en-US" sz="2200" b="1" u="sng" dirty="0" smtClean="0">
                          <a:solidFill>
                            <a:srgbClr val="FF0000"/>
                          </a:solidFill>
                        </a:rPr>
                        <a:t>前</a:t>
                      </a:r>
                      <a:r>
                        <a:rPr lang="en-US" altLang="zh-TW" sz="2200" b="1" u="sng" dirty="0" smtClean="0">
                          <a:solidFill>
                            <a:srgbClr val="FF0000"/>
                          </a:solidFill>
                        </a:rPr>
                        <a:t>7</a:t>
                      </a:r>
                      <a:r>
                        <a:rPr lang="zh-TW" altLang="en-US" sz="2200" b="1" u="sng" dirty="0" smtClean="0">
                          <a:solidFill>
                            <a:srgbClr val="FF0000"/>
                          </a:solidFill>
                        </a:rPr>
                        <a:t>天</a:t>
                      </a:r>
                      <a:r>
                        <a:rPr lang="zh-TW" altLang="en-US" sz="2200" dirty="0" smtClean="0"/>
                        <a:t>至系統送出。</a:t>
                      </a:r>
                      <a:endParaRPr lang="zh-TW" sz="2200"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r>
                        <a:rPr lang="zh-TW" altLang="en-US" sz="2200" dirty="0" smtClean="0"/>
                        <a:t>至「</a:t>
                      </a:r>
                      <a:r>
                        <a:rPr lang="zh-TW" altLang="en-US" sz="2200" kern="1200" dirty="0" smtClean="0">
                          <a:solidFill>
                            <a:schemeClr val="tx1"/>
                          </a:solidFill>
                          <a:latin typeface="Microsoft JhengHei UI" panose="020B0604030504040204" pitchFamily="34" charset="-120"/>
                          <a:ea typeface="Microsoft JhengHei UI" panose="020B0604030504040204" pitchFamily="34" charset="-120"/>
                          <a:cs typeface="+mn-cs"/>
                        </a:rPr>
                        <a:t>計畫及勞健保管理系統</a:t>
                      </a:r>
                      <a:r>
                        <a:rPr lang="zh-TW" altLang="en-US" sz="2200" dirty="0" smtClean="0"/>
                        <a:t>」辦理聘任流程，由</a:t>
                      </a:r>
                      <a:r>
                        <a:rPr lang="zh-TW" altLang="en-US" sz="2200" u="sng" dirty="0" smtClean="0"/>
                        <a:t>權責單位</a:t>
                      </a:r>
                      <a:r>
                        <a:rPr lang="zh-TW" altLang="en-US" sz="2200" dirty="0" smtClean="0"/>
                        <a:t>確認符合計畫、經費及用人規定，最遲聘期開始</a:t>
                      </a:r>
                      <a:r>
                        <a:rPr lang="zh-TW" altLang="en-US" sz="2200" b="1" u="sng" dirty="0" smtClean="0">
                          <a:solidFill>
                            <a:srgbClr val="FF0000"/>
                          </a:solidFill>
                        </a:rPr>
                        <a:t>前</a:t>
                      </a:r>
                      <a:r>
                        <a:rPr lang="en-US" altLang="zh-TW" sz="2200" b="1" u="sng" dirty="0" smtClean="0">
                          <a:solidFill>
                            <a:srgbClr val="FF0000"/>
                          </a:solidFill>
                        </a:rPr>
                        <a:t>3</a:t>
                      </a:r>
                      <a:r>
                        <a:rPr lang="zh-TW" altLang="en-US" sz="2200" b="1" u="sng" dirty="0" smtClean="0">
                          <a:solidFill>
                            <a:srgbClr val="FF0000"/>
                          </a:solidFill>
                        </a:rPr>
                        <a:t>天</a:t>
                      </a:r>
                      <a:r>
                        <a:rPr lang="zh-TW" altLang="en-US" sz="2200" dirty="0" smtClean="0"/>
                        <a:t>至系統送出。</a:t>
                      </a:r>
                      <a:endParaRPr lang="zh-TW" altLang="en-US" sz="2200" dirty="0"/>
                    </a:p>
                  </a:txBody>
                  <a:tcPr marL="86265" marR="86265" anchor="ctr"/>
                </a:tc>
              </a:tr>
              <a:tr h="1393829">
                <a:tc>
                  <a:txBody>
                    <a:bodyPr/>
                    <a:lstStyle/>
                    <a:p>
                      <a:pPr algn="ctr"/>
                      <a:r>
                        <a:rPr lang="en-US" altLang="zh-TW" dirty="0" smtClean="0">
                          <a:latin typeface="Microsoft JhengHei UI" panose="020B0604030504040204" pitchFamily="34" charset="-120"/>
                          <a:ea typeface="Microsoft JhengHei UI" panose="020B0604030504040204" pitchFamily="34" charset="-120"/>
                        </a:rPr>
                        <a:t>4</a:t>
                      </a:r>
                      <a:endParaRPr lang="zh-TW" dirty="0">
                        <a:latin typeface="Microsoft JhengHei UI" panose="020B0604030504040204" pitchFamily="34" charset="-120"/>
                        <a:ea typeface="Microsoft JhengHei UI" panose="020B0604030504040204" pitchFamily="34" charset="-120"/>
                      </a:endParaRPr>
                    </a:p>
                  </a:txBody>
                  <a:tcPr marL="86265" marR="86265" anchor="ct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zh-TW" sz="2200" kern="1200" dirty="0" smtClean="0">
                          <a:solidFill>
                            <a:schemeClr val="tx1"/>
                          </a:solidFill>
                          <a:effectLst/>
                          <a:latin typeface="+mn-lt"/>
                          <a:ea typeface="+mn-ea"/>
                          <a:cs typeface="+mn-cs"/>
                        </a:rPr>
                        <a:t>聘任流程完成後，由人事室辦理勞健保及勞退金納保作業。</a:t>
                      </a:r>
                      <a:endParaRPr lang="en-US" altLang="zh-TW" sz="2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2200" kern="1200" dirty="0" smtClean="0">
                          <a:solidFill>
                            <a:schemeClr val="tx1"/>
                          </a:solidFill>
                          <a:effectLst/>
                          <a:latin typeface="+mn-lt"/>
                          <a:ea typeface="+mn-ea"/>
                          <a:cs typeface="+mn-cs"/>
                        </a:rPr>
                        <a:t>(</a:t>
                      </a:r>
                      <a:r>
                        <a:rPr lang="zh-TW" altLang="zh-TW" sz="2200" kern="1200" dirty="0" smtClean="0">
                          <a:solidFill>
                            <a:schemeClr val="tx1"/>
                          </a:solidFill>
                          <a:effectLst/>
                          <a:latin typeface="+mn-lt"/>
                          <a:ea typeface="+mn-ea"/>
                          <a:cs typeface="+mn-cs"/>
                        </a:rPr>
                        <a:t>註</a:t>
                      </a:r>
                      <a:r>
                        <a:rPr lang="en-US" altLang="zh-TW" sz="2200" kern="1200" dirty="0" smtClean="0">
                          <a:solidFill>
                            <a:schemeClr val="tx1"/>
                          </a:solidFill>
                          <a:effectLst/>
                          <a:latin typeface="+mn-lt"/>
                          <a:ea typeface="+mn-ea"/>
                          <a:cs typeface="+mn-cs"/>
                        </a:rPr>
                        <a:t>:</a:t>
                      </a:r>
                      <a:r>
                        <a:rPr lang="zh-TW" altLang="zh-TW" sz="2200" b="1" u="sng" kern="1200" dirty="0" smtClean="0">
                          <a:solidFill>
                            <a:schemeClr val="tx1"/>
                          </a:solidFill>
                          <a:effectLst/>
                          <a:latin typeface="+mn-lt"/>
                          <a:ea typeface="+mn-ea"/>
                          <a:cs typeface="+mn-cs"/>
                        </a:rPr>
                        <a:t>每日上午</a:t>
                      </a:r>
                      <a:r>
                        <a:rPr lang="en-US" altLang="zh-TW" sz="2200" b="1" u="sng" kern="1200" dirty="0" smtClean="0">
                          <a:solidFill>
                            <a:schemeClr val="tx1"/>
                          </a:solidFill>
                          <a:effectLst/>
                          <a:latin typeface="+mn-lt"/>
                          <a:ea typeface="+mn-ea"/>
                          <a:cs typeface="+mn-cs"/>
                        </a:rPr>
                        <a:t>12</a:t>
                      </a:r>
                      <a:r>
                        <a:rPr lang="zh-TW" altLang="zh-TW" sz="2200" b="1" u="sng" kern="1200" dirty="0" smtClean="0">
                          <a:solidFill>
                            <a:schemeClr val="tx1"/>
                          </a:solidFill>
                          <a:effectLst/>
                          <a:latin typeface="+mn-lt"/>
                          <a:ea typeface="+mn-ea"/>
                          <a:cs typeface="+mn-cs"/>
                        </a:rPr>
                        <a:t>點辦理加保</a:t>
                      </a:r>
                      <a:r>
                        <a:rPr lang="zh-TW" altLang="zh-TW" sz="2200" kern="1200" dirty="0" smtClean="0">
                          <a:solidFill>
                            <a:schemeClr val="tx1"/>
                          </a:solidFill>
                          <a:effectLst/>
                          <a:latin typeface="+mn-lt"/>
                          <a:ea typeface="+mn-ea"/>
                          <a:cs typeface="+mn-cs"/>
                        </a:rPr>
                        <a:t>，</a:t>
                      </a:r>
                      <a:r>
                        <a:rPr lang="zh-TW" altLang="zh-TW" sz="2200" b="1" u="sng" kern="1200" dirty="0" smtClean="0">
                          <a:solidFill>
                            <a:schemeClr val="tx1"/>
                          </a:solidFill>
                          <a:effectLst/>
                          <a:latin typeface="+mn-lt"/>
                          <a:ea typeface="+mn-ea"/>
                          <a:cs typeface="+mn-cs"/>
                        </a:rPr>
                        <a:t>下午</a:t>
                      </a:r>
                      <a:r>
                        <a:rPr lang="en-US" altLang="zh-TW" sz="2200" b="1" u="sng" kern="1200" dirty="0" smtClean="0">
                          <a:solidFill>
                            <a:schemeClr val="tx1"/>
                          </a:solidFill>
                          <a:effectLst/>
                          <a:latin typeface="+mn-lt"/>
                          <a:ea typeface="+mn-ea"/>
                          <a:cs typeface="+mn-cs"/>
                        </a:rPr>
                        <a:t>3</a:t>
                      </a:r>
                      <a:r>
                        <a:rPr lang="zh-TW" altLang="zh-TW" sz="2200" b="1" u="sng" kern="1200" dirty="0" smtClean="0">
                          <a:solidFill>
                            <a:schemeClr val="tx1"/>
                          </a:solidFill>
                          <a:effectLst/>
                          <a:latin typeface="+mn-lt"/>
                          <a:ea typeface="+mn-ea"/>
                          <a:cs typeface="+mn-cs"/>
                        </a:rPr>
                        <a:t>點辦理退保</a:t>
                      </a:r>
                      <a:r>
                        <a:rPr lang="zh-TW" altLang="zh-TW" sz="2200" kern="1200" dirty="0" smtClean="0">
                          <a:solidFill>
                            <a:schemeClr val="tx1"/>
                          </a:solidFill>
                          <a:effectLst/>
                          <a:latin typeface="+mn-lt"/>
                          <a:ea typeface="+mn-ea"/>
                          <a:cs typeface="+mn-cs"/>
                        </a:rPr>
                        <a:t>，</a:t>
                      </a:r>
                      <a:r>
                        <a:rPr lang="zh-TW" altLang="zh-TW" sz="2200" kern="1200" dirty="0" smtClean="0">
                          <a:solidFill>
                            <a:srgbClr val="FF0000"/>
                          </a:solidFill>
                          <a:effectLst/>
                          <a:latin typeface="+mn-lt"/>
                          <a:ea typeface="+mn-ea"/>
                          <a:cs typeface="+mn-cs"/>
                        </a:rPr>
                        <a:t>逾時由各權責單位自行負責</a:t>
                      </a:r>
                      <a:r>
                        <a:rPr lang="en-US" altLang="zh-TW" sz="2200" kern="1200" dirty="0" smtClean="0">
                          <a:solidFill>
                            <a:schemeClr val="tx1"/>
                          </a:solidFill>
                          <a:effectLst/>
                          <a:latin typeface="+mn-lt"/>
                          <a:ea typeface="+mn-ea"/>
                          <a:cs typeface="+mn-cs"/>
                        </a:rPr>
                        <a:t>)</a:t>
                      </a:r>
                      <a:r>
                        <a:rPr lang="zh-TW" altLang="zh-TW" sz="2200" kern="1200" dirty="0" smtClean="0">
                          <a:solidFill>
                            <a:schemeClr val="tx1"/>
                          </a:solidFill>
                          <a:effectLst/>
                          <a:latin typeface="+mn-lt"/>
                          <a:ea typeface="+mn-ea"/>
                          <a:cs typeface="+mn-cs"/>
                        </a:rPr>
                        <a:t>。</a:t>
                      </a:r>
                    </a:p>
                  </a:txBody>
                  <a:tcPr marL="86265" marR="86265" anchor="ctr"/>
                </a:tc>
                <a:tc hMerge="1">
                  <a:txBody>
                    <a:bodyPr/>
                    <a:lstStyle/>
                    <a:p>
                      <a:endParaRPr lang="zh-TW" altLang="en-US"/>
                    </a:p>
                  </a:txBody>
                  <a:tcPr/>
                </a:tc>
              </a:tr>
            </a:tbl>
          </a:graphicData>
        </a:graphic>
      </p:graphicFrame>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524000" y="764705"/>
            <a:ext cx="9893300" cy="2138783"/>
          </a:xfrm>
        </p:spPr>
        <p:txBody>
          <a:bodyPr>
            <a:noAutofit/>
          </a:bodyPr>
          <a:lstStyle/>
          <a:p>
            <a:pPr algn="ctr"/>
            <a:r>
              <a:rPr lang="zh-TW" altLang="en-US" b="1" dirty="0" smtClean="0">
                <a:solidFill>
                  <a:srgbClr val="FF0000"/>
                </a:solidFill>
              </a:rPr>
              <a:t>學習型教學助教</a:t>
            </a:r>
            <a:r>
              <a:rPr lang="en-US" altLang="zh-TW" b="1" dirty="0" smtClean="0">
                <a:solidFill>
                  <a:srgbClr val="FF0000"/>
                </a:solidFill>
              </a:rPr>
              <a:t/>
            </a:r>
            <a:br>
              <a:rPr lang="en-US" altLang="zh-TW" b="1" dirty="0" smtClean="0">
                <a:solidFill>
                  <a:srgbClr val="FF0000"/>
                </a:solidFill>
              </a:rPr>
            </a:br>
            <a:r>
              <a:rPr lang="en-US" altLang="zh-TW" dirty="0" smtClean="0"/>
              <a:t>(</a:t>
            </a:r>
            <a:r>
              <a:rPr lang="en-US" altLang="zh-TW" dirty="0"/>
              <a:t>TA)</a:t>
            </a:r>
            <a:r>
              <a:rPr lang="zh-TW" altLang="en-US" dirty="0"/>
              <a:t>制度配套方案</a:t>
            </a:r>
          </a:p>
        </p:txBody>
      </p:sp>
      <p:sp>
        <p:nvSpPr>
          <p:cNvPr id="5" name="副標題 4"/>
          <p:cNvSpPr>
            <a:spLocks noGrp="1"/>
          </p:cNvSpPr>
          <p:nvPr>
            <p:ph type="subTitle" idx="1"/>
          </p:nvPr>
        </p:nvSpPr>
        <p:spPr>
          <a:xfrm>
            <a:off x="6597576" y="2903488"/>
            <a:ext cx="4451424" cy="716012"/>
          </a:xfrm>
        </p:spPr>
        <p:txBody>
          <a:bodyPr>
            <a:normAutofit/>
          </a:bodyPr>
          <a:lstStyle/>
          <a:p>
            <a:r>
              <a:rPr lang="zh-TW" altLang="en-US" sz="3600" dirty="0"/>
              <a:t>權責單位：教務處</a:t>
            </a:r>
          </a:p>
        </p:txBody>
      </p:sp>
    </p:spTree>
    <p:extLst>
      <p:ext uri="{BB962C8B-B14F-4D97-AF65-F5344CB8AC3E}">
        <p14:creationId xmlns:p14="http://schemas.microsoft.com/office/powerpoint/2010/main" val="152953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1674253" y="418046"/>
            <a:ext cx="9221273" cy="844082"/>
          </a:xfrm>
          <a:prstGeom prst="rect">
            <a:avLst/>
          </a:prstGeom>
        </p:spPr>
        <p:txBody>
          <a:bodyPr vert="horz" lIns="91440" tIns="45720" rIns="91440" bIns="45720" rtlCol="0" anchor="t">
            <a:normAutofit fontScale="92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zh-TW" altLang="en-US" sz="48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六、本校相關因應配套作法</a:t>
            </a:r>
            <a:r>
              <a:rPr kumimoji="0" lang="en-US" altLang="zh-TW"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(1/4)_</a:t>
            </a:r>
            <a:r>
              <a:rPr kumimoji="0" lang="zh-TW" altLang="en-US"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教務處</a:t>
            </a:r>
            <a:endParaRPr kumimoji="0" lang="zh-TW" sz="3200" b="1" i="0" strike="noStrike" kern="1200" cap="none" spc="0" normalizeH="0" baseline="0" noProof="0" dirty="0">
              <a:ln>
                <a:noFill/>
              </a:ln>
              <a:solidFill>
                <a:srgbClr val="0070C0"/>
              </a:solidFill>
              <a:effectLst/>
              <a:uLnTx/>
              <a:uFillTx/>
              <a:latin typeface="+mj-lt"/>
              <a:ea typeface="+mj-ea"/>
              <a:cs typeface="+mj-cs"/>
            </a:endParaRPr>
          </a:p>
        </p:txBody>
      </p:sp>
      <p:graphicFrame>
        <p:nvGraphicFramePr>
          <p:cNvPr id="8" name="內容版面配置區 4" descr="範例表格，3 欄 4 列"/>
          <p:cNvGraphicFramePr>
            <a:graphicFrameLocks noGrp="1"/>
          </p:cNvGraphicFramePr>
          <p:nvPr>
            <p:ph sz="half" idx="2"/>
            <p:extLst>
              <p:ext uri="{D42A27DB-BD31-4B8C-83A1-F6EECF244321}">
                <p14:modId xmlns:p14="http://schemas.microsoft.com/office/powerpoint/2010/main" val="4163623054"/>
              </p:ext>
            </p:extLst>
          </p:nvPr>
        </p:nvGraphicFramePr>
        <p:xfrm>
          <a:off x="1223492" y="1262128"/>
          <a:ext cx="10122797" cy="4592572"/>
        </p:xfrm>
        <a:graphic>
          <a:graphicData uri="http://schemas.openxmlformats.org/drawingml/2006/table">
            <a:tbl>
              <a:tblPr firstRow="1" bandRow="1">
                <a:tableStyleId>{E8B1032C-EA38-4F05-BA0D-38AFFFC7BED3}</a:tableStyleId>
              </a:tblPr>
              <a:tblGrid>
                <a:gridCol w="1160813"/>
                <a:gridCol w="4600695"/>
                <a:gridCol w="4361289"/>
              </a:tblGrid>
              <a:tr h="612680">
                <a:tc>
                  <a:txBody>
                    <a:bodyPr/>
                    <a:lstStyle/>
                    <a:p>
                      <a:pPr algn="ctr"/>
                      <a:r>
                        <a:rPr lang="zh-TW" altLang="en-US" dirty="0" smtClean="0">
                          <a:latin typeface="Microsoft JhengHei UI" panose="020B0604030504040204" pitchFamily="34" charset="-120"/>
                          <a:ea typeface="Microsoft JhengHei UI" panose="020B0604030504040204" pitchFamily="34" charset="-120"/>
                        </a:rPr>
                        <a:t>單位</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已完成事項</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積極持續辦理</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r>
              <a:tr h="3979892">
                <a:tc>
                  <a:txBody>
                    <a:bodyPr/>
                    <a:lstStyle/>
                    <a:p>
                      <a:pPr algn="ctr"/>
                      <a:r>
                        <a:rPr lang="zh-TW" altLang="en-US" sz="3000" dirty="0" smtClean="0">
                          <a:latin typeface="Microsoft JhengHei UI" panose="020B0604030504040204" pitchFamily="34" charset="-120"/>
                          <a:ea typeface="Microsoft JhengHei UI" panose="020B0604030504040204" pitchFamily="34" charset="-120"/>
                        </a:rPr>
                        <a:t>教</a:t>
                      </a:r>
                      <a:endParaRPr lang="en-US" altLang="zh-TW" sz="3000" dirty="0" smtClean="0">
                        <a:latin typeface="Microsoft JhengHei UI" panose="020B0604030504040204" pitchFamily="34" charset="-120"/>
                        <a:ea typeface="Microsoft JhengHei UI" panose="020B0604030504040204" pitchFamily="34" charset="-120"/>
                      </a:endParaRPr>
                    </a:p>
                    <a:p>
                      <a:pPr algn="ctr"/>
                      <a:r>
                        <a:rPr lang="zh-TW" altLang="en-US" sz="3000" dirty="0" smtClean="0">
                          <a:latin typeface="Microsoft JhengHei UI" panose="020B0604030504040204" pitchFamily="34" charset="-120"/>
                          <a:ea typeface="Microsoft JhengHei UI" panose="020B0604030504040204" pitchFamily="34" charset="-120"/>
                        </a:rPr>
                        <a:t>務</a:t>
                      </a:r>
                      <a:endParaRPr lang="en-US" altLang="zh-TW" sz="3000" dirty="0" smtClean="0">
                        <a:latin typeface="Microsoft JhengHei UI" panose="020B0604030504040204" pitchFamily="34" charset="-120"/>
                        <a:ea typeface="Microsoft JhengHei UI" panose="020B0604030504040204" pitchFamily="34" charset="-120"/>
                      </a:endParaRPr>
                    </a:p>
                    <a:p>
                      <a:pPr algn="ctr"/>
                      <a:r>
                        <a:rPr lang="zh-TW" altLang="en-US" sz="3000" dirty="0" smtClean="0">
                          <a:latin typeface="Microsoft JhengHei UI" panose="020B0604030504040204" pitchFamily="34" charset="-120"/>
                          <a:ea typeface="Microsoft JhengHei UI" panose="020B0604030504040204" pitchFamily="34" charset="-120"/>
                        </a:rPr>
                        <a:t>處</a:t>
                      </a:r>
                      <a:endParaRPr lang="zh-TW" sz="3000" dirty="0">
                        <a:latin typeface="Microsoft JhengHei UI" panose="020B0604030504040204" pitchFamily="34" charset="-120"/>
                        <a:ea typeface="Microsoft JhengHei UI" panose="020B0604030504040204" pitchFamily="34" charset="-120"/>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zh-TW" altLang="zh-TW" sz="1800" kern="1200" dirty="0" smtClean="0">
                          <a:solidFill>
                            <a:schemeClr val="tx1"/>
                          </a:solidFill>
                          <a:latin typeface="+mn-lt"/>
                          <a:ea typeface="+mn-ea"/>
                          <a:cs typeface="+mn-cs"/>
                        </a:rPr>
                        <a:t>本校「學生兼任『學習型』教學助理『教學實務』課程開課辦法」之訂定。</a:t>
                      </a:r>
                      <a:endParaRPr lang="en-US" altLang="zh-TW" sz="1800" kern="1200" dirty="0" smtClean="0">
                        <a:solidFill>
                          <a:schemeClr val="tx1"/>
                        </a:solidFill>
                        <a:latin typeface="+mn-lt"/>
                        <a:ea typeface="+mn-ea"/>
                        <a:cs typeface="+mn-cs"/>
                      </a:endParaRPr>
                    </a:p>
                    <a:p>
                      <a:pPr marL="342900" indent="-342900">
                        <a:buFont typeface="+mj-lt"/>
                        <a:buAutoNum type="arabicPeriod"/>
                      </a:pPr>
                      <a:r>
                        <a:rPr lang="zh-TW" altLang="zh-TW" sz="1800" kern="1200" dirty="0" smtClean="0">
                          <a:solidFill>
                            <a:schemeClr val="tx1"/>
                          </a:solidFill>
                          <a:latin typeface="+mn-lt"/>
                          <a:ea typeface="+mn-ea"/>
                          <a:cs typeface="+mn-cs"/>
                        </a:rPr>
                        <a:t>各開課單位之「教師指導學生修習『教學實務課程』實施原則」參考範例。</a:t>
                      </a:r>
                      <a:endParaRPr lang="en-US" altLang="zh-TW" sz="1800" kern="1200" dirty="0" smtClean="0">
                        <a:solidFill>
                          <a:schemeClr val="tx1"/>
                        </a:solidFill>
                        <a:latin typeface="+mn-lt"/>
                        <a:ea typeface="+mn-ea"/>
                        <a:cs typeface="+mn-cs"/>
                      </a:endParaRPr>
                    </a:p>
                    <a:p>
                      <a:pPr marL="342900" indent="-342900">
                        <a:buFont typeface="+mj-lt"/>
                        <a:buAutoNum type="arabicPeriod"/>
                      </a:pPr>
                      <a:r>
                        <a:rPr lang="zh-TW" altLang="zh-TW" sz="1800" kern="1200" dirty="0" smtClean="0">
                          <a:solidFill>
                            <a:schemeClr val="tx1"/>
                          </a:solidFill>
                          <a:latin typeface="+mn-lt"/>
                          <a:ea typeface="+mn-ea"/>
                          <a:cs typeface="+mn-cs"/>
                        </a:rPr>
                        <a:t>「學生修課申請表」、「學生『教學實務課程』學習成果報告」範例。</a:t>
                      </a:r>
                      <a:endParaRPr lang="en-US" altLang="zh-TW" sz="1800" kern="1200" dirty="0" smtClean="0">
                        <a:solidFill>
                          <a:schemeClr val="tx1"/>
                        </a:solidFill>
                        <a:latin typeface="+mn-lt"/>
                        <a:ea typeface="+mn-ea"/>
                        <a:cs typeface="+mn-cs"/>
                      </a:endParaRPr>
                    </a:p>
                    <a:p>
                      <a:pPr marL="342900" indent="-342900">
                        <a:buFont typeface="+mj-lt"/>
                        <a:buAutoNum type="arabicPeriod"/>
                      </a:pPr>
                      <a:r>
                        <a:rPr lang="zh-TW" altLang="zh-TW" sz="1800" kern="1200" dirty="0" smtClean="0">
                          <a:solidFill>
                            <a:schemeClr val="tx1"/>
                          </a:solidFill>
                          <a:latin typeface="+mn-lt"/>
                          <a:ea typeface="+mn-ea"/>
                          <a:cs typeface="+mn-cs"/>
                        </a:rPr>
                        <a:t>本校「教學實務課程學習助學金發給要點」之訂定。廢止原「教學助教實施要點」。</a:t>
                      </a:r>
                      <a:endParaRPr lang="en-US" altLang="zh-TW" sz="1800" kern="1200" dirty="0" smtClean="0">
                        <a:solidFill>
                          <a:schemeClr val="tx1"/>
                        </a:solidFill>
                        <a:latin typeface="+mn-lt"/>
                        <a:ea typeface="+mn-ea"/>
                        <a:cs typeface="+mn-cs"/>
                      </a:endParaRPr>
                    </a:p>
                    <a:p>
                      <a:pPr marL="342900" indent="-342900">
                        <a:buFont typeface="+mj-lt"/>
                        <a:buAutoNum type="arabicPeriod"/>
                      </a:pPr>
                      <a:r>
                        <a:rPr lang="zh-TW" altLang="zh-TW" sz="1800" kern="1200" dirty="0" smtClean="0">
                          <a:solidFill>
                            <a:schemeClr val="tx1"/>
                          </a:solidFill>
                          <a:latin typeface="+mn-lt"/>
                          <a:ea typeface="+mn-ea"/>
                          <a:cs typeface="+mn-cs"/>
                        </a:rPr>
                        <a:t>「學習型」教學助理修習「教學實務課程」流程圖。</a:t>
                      </a:r>
                      <a:endParaRPr lang="en-US" altLang="zh-TW" sz="1800" kern="1200" dirty="0" smtClean="0">
                        <a:solidFill>
                          <a:schemeClr val="tx1"/>
                        </a:solidFill>
                        <a:latin typeface="+mn-lt"/>
                        <a:ea typeface="+mn-ea"/>
                        <a:cs typeface="+mn-cs"/>
                      </a:endParaRPr>
                    </a:p>
                    <a:p>
                      <a:pPr marL="342900" indent="-342900">
                        <a:buFont typeface="+mj-lt"/>
                        <a:buAutoNum type="arabicPeriod"/>
                      </a:pPr>
                      <a:r>
                        <a:rPr lang="zh-TW" altLang="zh-TW" sz="1800" kern="1200" dirty="0" smtClean="0">
                          <a:solidFill>
                            <a:schemeClr val="tx1"/>
                          </a:solidFill>
                          <a:latin typeface="+mn-lt"/>
                          <a:ea typeface="+mn-ea"/>
                          <a:cs typeface="+mn-cs"/>
                        </a:rPr>
                        <a:t>配合辦理</a:t>
                      </a:r>
                      <a:r>
                        <a:rPr lang="zh-TW" altLang="en-US" sz="1800" kern="1200" dirty="0" smtClean="0">
                          <a:solidFill>
                            <a:schemeClr val="tx1"/>
                          </a:solidFill>
                          <a:latin typeface="+mn-lt"/>
                          <a:ea typeface="+mn-ea"/>
                          <a:cs typeface="+mn-cs"/>
                        </a:rPr>
                        <a:t>全校性</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亞洲大學學生兼任助理學習與勞動權益保障宣導說明會</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a:t>
                      </a:r>
                      <a:endParaRPr lang="en-US" altLang="zh-TW" sz="18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sz="1800" kern="1200" dirty="0" smtClean="0">
                          <a:solidFill>
                            <a:schemeClr val="tx1"/>
                          </a:solidFill>
                          <a:latin typeface="+mn-lt"/>
                          <a:ea typeface="+mn-ea"/>
                          <a:cs typeface="+mn-cs"/>
                        </a:rPr>
                        <a:t>舉辦</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學習教學助理</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相關作法說明會。</a:t>
                      </a:r>
                      <a:endParaRPr lang="en-US" altLang="zh-TW" sz="1800" b="0" kern="1200" dirty="0" smtClean="0">
                        <a:solidFill>
                          <a:srgbClr val="FF0000"/>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尚有教學助理認證等辦法將於教務會議廢止</a:t>
                      </a:r>
                      <a:r>
                        <a:rPr lang="zh-TW" altLang="en-US" sz="1800" kern="1200" dirty="0" smtClean="0">
                          <a:solidFill>
                            <a:schemeClr val="tx1"/>
                          </a:solidFill>
                          <a:latin typeface="+mn-lt"/>
                          <a:ea typeface="+mn-ea"/>
                          <a:cs typeface="+mn-cs"/>
                        </a:rPr>
                        <a:t>，</a:t>
                      </a:r>
                      <a:r>
                        <a:rPr lang="zh-TW" altLang="zh-TW" sz="1800" kern="1200" dirty="0" smtClean="0">
                          <a:solidFill>
                            <a:schemeClr val="tx1"/>
                          </a:solidFill>
                          <a:latin typeface="+mn-lt"/>
                          <a:ea typeface="+mn-ea"/>
                          <a:cs typeface="+mn-cs"/>
                        </a:rPr>
                        <a:t>學則修訂</a:t>
                      </a:r>
                      <a:r>
                        <a:rPr lang="zh-TW" altLang="en-US" sz="1800" kern="1200" dirty="0" smtClean="0">
                          <a:solidFill>
                            <a:schemeClr val="tx1"/>
                          </a:solidFill>
                          <a:latin typeface="+mn-lt"/>
                          <a:ea typeface="+mn-ea"/>
                          <a:cs typeface="+mn-cs"/>
                        </a:rPr>
                        <a:t>依相關規定辦理。</a:t>
                      </a:r>
                      <a:endParaRPr lang="en-US" altLang="zh-TW" sz="18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en-US" altLang="zh-TW" sz="18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en-US" altLang="zh-TW" sz="1800" kern="1200" dirty="0" smtClean="0">
                        <a:solidFill>
                          <a:srgbClr val="FF0000"/>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r>
            </a:tbl>
          </a:graphicData>
        </a:graphic>
      </p:graphicFrame>
      <p:sp>
        <p:nvSpPr>
          <p:cNvPr id="4" name="文字版面配置區 8"/>
          <p:cNvSpPr txBox="1">
            <a:spLocks/>
          </p:cNvSpPr>
          <p:nvPr/>
        </p:nvSpPr>
        <p:spPr>
          <a:xfrm>
            <a:off x="7188200" y="4681538"/>
            <a:ext cx="4158089" cy="42386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zh-TW" altLang="en-US" sz="2000" b="1" dirty="0" smtClean="0">
                <a:solidFill>
                  <a:srgbClr val="7030A0"/>
                </a:solidFill>
              </a:rPr>
              <a:t>**另相關說明由教務處專人報告**</a:t>
            </a:r>
            <a:endParaRPr lang="zh-TW" altLang="en-US" sz="2000" b="1"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524000" y="1397000"/>
            <a:ext cx="9893300" cy="1354088"/>
          </a:xfrm>
        </p:spPr>
        <p:txBody>
          <a:bodyPr>
            <a:noAutofit/>
          </a:bodyPr>
          <a:lstStyle/>
          <a:p>
            <a:pPr algn="ctr"/>
            <a:r>
              <a:rPr lang="zh-TW" altLang="zh-TW" b="1" dirty="0"/>
              <a:t>生活學習執行與實施</a:t>
            </a:r>
            <a:r>
              <a:rPr lang="zh-TW" altLang="zh-TW" b="1" dirty="0" smtClean="0"/>
              <a:t>方式</a:t>
            </a:r>
            <a:endParaRPr lang="zh-TW" altLang="en-US" b="1" dirty="0"/>
          </a:p>
        </p:txBody>
      </p:sp>
      <p:sp>
        <p:nvSpPr>
          <p:cNvPr id="5" name="副標題 4"/>
          <p:cNvSpPr>
            <a:spLocks noGrp="1"/>
          </p:cNvSpPr>
          <p:nvPr>
            <p:ph type="subTitle" idx="1"/>
          </p:nvPr>
        </p:nvSpPr>
        <p:spPr>
          <a:xfrm>
            <a:off x="6597576" y="2903488"/>
            <a:ext cx="4451424" cy="716012"/>
          </a:xfrm>
        </p:spPr>
        <p:txBody>
          <a:bodyPr>
            <a:normAutofit/>
          </a:bodyPr>
          <a:lstStyle/>
          <a:p>
            <a:r>
              <a:rPr lang="zh-TW" altLang="en-US" sz="3600" dirty="0"/>
              <a:t>權責單位</a:t>
            </a:r>
            <a:r>
              <a:rPr lang="zh-TW" altLang="en-US" sz="3600" dirty="0" smtClean="0"/>
              <a:t>：學務</a:t>
            </a:r>
            <a:r>
              <a:rPr lang="zh-TW" altLang="en-US" sz="3600" dirty="0"/>
              <a:t>處</a:t>
            </a:r>
          </a:p>
        </p:txBody>
      </p:sp>
    </p:spTree>
    <p:extLst>
      <p:ext uri="{BB962C8B-B14F-4D97-AF65-F5344CB8AC3E}">
        <p14:creationId xmlns:p14="http://schemas.microsoft.com/office/powerpoint/2010/main" val="313330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1558344" y="456683"/>
            <a:ext cx="9028090" cy="844082"/>
          </a:xfrm>
          <a:prstGeom prst="rect">
            <a:avLst/>
          </a:prstGeom>
        </p:spPr>
        <p:txBody>
          <a:bodyPr vert="horz" lIns="91440" tIns="45720" rIns="91440" bIns="45720" rtlCol="0" anchor="t">
            <a:normAutofit fontScale="85000" lnSpcReduction="10000"/>
          </a:bodyPr>
          <a:lstStyle/>
          <a:p>
            <a:pPr defTabSz="457200">
              <a:lnSpc>
                <a:spcPct val="110000"/>
              </a:lnSpc>
              <a:spcBef>
                <a:spcPct val="0"/>
              </a:spcBef>
              <a:defRPr/>
            </a:pPr>
            <a:r>
              <a:rPr lang="zh-TW" altLang="en-US" sz="4800" dirty="0" smtClean="0">
                <a:solidFill>
                  <a:schemeClr val="tx1">
                    <a:lumMod val="85000"/>
                    <a:lumOff val="15000"/>
                  </a:schemeClr>
                </a:solidFill>
              </a:rPr>
              <a:t>六、</a:t>
            </a:r>
            <a:r>
              <a:rPr kumimoji="0" lang="zh-TW" altLang="en-US" sz="48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本校相關因應配套作法</a:t>
            </a:r>
            <a:r>
              <a:rPr kumimoji="0" lang="en-US" altLang="zh-TW"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(2/4)_</a:t>
            </a:r>
            <a:r>
              <a:rPr lang="zh-TW" altLang="en-US" sz="3500" dirty="0">
                <a:solidFill>
                  <a:schemeClr val="tx1">
                    <a:lumMod val="85000"/>
                    <a:lumOff val="15000"/>
                  </a:schemeClr>
                </a:solidFill>
                <a:latin typeface="+mj-lt"/>
                <a:ea typeface="+mj-ea"/>
                <a:cs typeface="+mj-cs"/>
              </a:rPr>
              <a:t>學務處</a:t>
            </a:r>
            <a:endParaRPr lang="zh-TW" sz="3500" dirty="0">
              <a:solidFill>
                <a:schemeClr val="tx1">
                  <a:lumMod val="85000"/>
                  <a:lumOff val="15000"/>
                </a:schemeClr>
              </a:solidFill>
              <a:latin typeface="+mj-lt"/>
              <a:ea typeface="+mj-ea"/>
              <a:cs typeface="+mj-cs"/>
            </a:endParaRPr>
          </a:p>
        </p:txBody>
      </p:sp>
      <p:graphicFrame>
        <p:nvGraphicFramePr>
          <p:cNvPr id="8" name="內容版面配置區 4" descr="範例表格，3 欄 4 列"/>
          <p:cNvGraphicFramePr>
            <a:graphicFrameLocks noGrp="1"/>
          </p:cNvGraphicFramePr>
          <p:nvPr>
            <p:ph sz="half" idx="2"/>
            <p:extLst>
              <p:ext uri="{D42A27DB-BD31-4B8C-83A1-F6EECF244321}">
                <p14:modId xmlns:p14="http://schemas.microsoft.com/office/powerpoint/2010/main" val="1114379064"/>
              </p:ext>
            </p:extLst>
          </p:nvPr>
        </p:nvGraphicFramePr>
        <p:xfrm>
          <a:off x="1120461" y="1300765"/>
          <a:ext cx="10406131" cy="4778063"/>
        </p:xfrm>
        <a:graphic>
          <a:graphicData uri="http://schemas.openxmlformats.org/drawingml/2006/table">
            <a:tbl>
              <a:tblPr firstRow="1" bandRow="1">
                <a:tableStyleId>{E8B1032C-EA38-4F05-BA0D-38AFFFC7BED3}</a:tableStyleId>
              </a:tblPr>
              <a:tblGrid>
                <a:gridCol w="1193304"/>
                <a:gridCol w="5227781"/>
                <a:gridCol w="3985046"/>
              </a:tblGrid>
              <a:tr h="648902">
                <a:tc>
                  <a:txBody>
                    <a:bodyPr/>
                    <a:lstStyle/>
                    <a:p>
                      <a:pPr algn="ctr"/>
                      <a:r>
                        <a:rPr lang="zh-TW" altLang="en-US" dirty="0" smtClean="0">
                          <a:latin typeface="Microsoft JhengHei UI" panose="020B0604030504040204" pitchFamily="34" charset="-120"/>
                          <a:ea typeface="Microsoft JhengHei UI" panose="020B0604030504040204" pitchFamily="34" charset="-120"/>
                        </a:rPr>
                        <a:t>單位</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已完成事項</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積極持續辦理</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r>
              <a:tr h="4129161">
                <a:tc>
                  <a:txBody>
                    <a:bodyPr/>
                    <a:lstStyle/>
                    <a:p>
                      <a:pPr algn="ctr"/>
                      <a:r>
                        <a:rPr lang="zh-TW" altLang="en-US" sz="3000" dirty="0" smtClean="0">
                          <a:latin typeface="Microsoft JhengHei UI" panose="020B0604030504040204" pitchFamily="34" charset="-120"/>
                          <a:ea typeface="Microsoft JhengHei UI" panose="020B0604030504040204" pitchFamily="34" charset="-120"/>
                        </a:rPr>
                        <a:t>學</a:t>
                      </a:r>
                      <a:endParaRPr lang="en-US" altLang="zh-TW" sz="3000" dirty="0" smtClean="0">
                        <a:latin typeface="Microsoft JhengHei UI" panose="020B0604030504040204" pitchFamily="34" charset="-120"/>
                        <a:ea typeface="Microsoft JhengHei UI" panose="020B0604030504040204" pitchFamily="34" charset="-120"/>
                      </a:endParaRPr>
                    </a:p>
                    <a:p>
                      <a:pPr algn="ctr"/>
                      <a:r>
                        <a:rPr lang="zh-TW" altLang="en-US" sz="3000" dirty="0" smtClean="0">
                          <a:latin typeface="Microsoft JhengHei UI" panose="020B0604030504040204" pitchFamily="34" charset="-120"/>
                          <a:ea typeface="Microsoft JhengHei UI" panose="020B0604030504040204" pitchFamily="34" charset="-120"/>
                        </a:rPr>
                        <a:t>務</a:t>
                      </a:r>
                      <a:endParaRPr lang="en-US" altLang="zh-TW" sz="3000" dirty="0" smtClean="0">
                        <a:latin typeface="Microsoft JhengHei UI" panose="020B0604030504040204" pitchFamily="34" charset="-120"/>
                        <a:ea typeface="Microsoft JhengHei UI" panose="020B0604030504040204" pitchFamily="34" charset="-120"/>
                      </a:endParaRPr>
                    </a:p>
                    <a:p>
                      <a:pPr algn="ctr"/>
                      <a:r>
                        <a:rPr lang="zh-TW" altLang="en-US" sz="3000" dirty="0" smtClean="0">
                          <a:latin typeface="Microsoft JhengHei UI" panose="020B0604030504040204" pitchFamily="34" charset="-120"/>
                          <a:ea typeface="Microsoft JhengHei UI" panose="020B0604030504040204" pitchFamily="34" charset="-120"/>
                        </a:rPr>
                        <a:t>處</a:t>
                      </a:r>
                      <a:endParaRPr lang="zh-TW" sz="3000" dirty="0">
                        <a:latin typeface="Microsoft JhengHei UI" panose="020B0604030504040204" pitchFamily="34" charset="-120"/>
                        <a:ea typeface="Microsoft JhengHei UI" panose="020B0604030504040204" pitchFamily="34" charset="-120"/>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zh-TW" altLang="zh-TW" sz="1800" kern="1200" dirty="0" smtClean="0">
                          <a:solidFill>
                            <a:schemeClr val="tx1"/>
                          </a:solidFill>
                          <a:latin typeface="+mn-lt"/>
                          <a:ea typeface="+mn-ea"/>
                          <a:cs typeface="+mn-cs"/>
                        </a:rPr>
                        <a:t>於</a:t>
                      </a:r>
                      <a:r>
                        <a:rPr lang="en-US" altLang="zh-TW" sz="1800" kern="1200" dirty="0" smtClean="0">
                          <a:solidFill>
                            <a:schemeClr val="tx1"/>
                          </a:solidFill>
                          <a:latin typeface="+mn-lt"/>
                          <a:ea typeface="+mn-ea"/>
                          <a:cs typeface="+mn-cs"/>
                        </a:rPr>
                        <a:t>104</a:t>
                      </a:r>
                      <a:r>
                        <a:rPr lang="zh-TW" altLang="zh-TW" sz="1800" kern="1200" dirty="0" smtClean="0">
                          <a:solidFill>
                            <a:schemeClr val="tx1"/>
                          </a:solidFill>
                          <a:latin typeface="+mn-lt"/>
                          <a:ea typeface="+mn-ea"/>
                          <a:cs typeface="+mn-cs"/>
                        </a:rPr>
                        <a:t>年</a:t>
                      </a:r>
                      <a:r>
                        <a:rPr lang="en-US" altLang="zh-TW" sz="1800" kern="1200" dirty="0" smtClean="0">
                          <a:solidFill>
                            <a:schemeClr val="tx1"/>
                          </a:solidFill>
                          <a:latin typeface="+mn-lt"/>
                          <a:ea typeface="+mn-ea"/>
                          <a:cs typeface="+mn-cs"/>
                        </a:rPr>
                        <a:t>7</a:t>
                      </a:r>
                      <a:r>
                        <a:rPr lang="zh-TW" altLang="zh-TW" sz="1800" kern="1200" dirty="0" smtClean="0">
                          <a:solidFill>
                            <a:schemeClr val="tx1"/>
                          </a:solidFill>
                          <a:latin typeface="+mn-lt"/>
                          <a:ea typeface="+mn-ea"/>
                          <a:cs typeface="+mn-cs"/>
                        </a:rPr>
                        <a:t>月</a:t>
                      </a:r>
                      <a:r>
                        <a:rPr lang="en-US" altLang="zh-TW" sz="1800" kern="1200" dirty="0" smtClean="0">
                          <a:solidFill>
                            <a:schemeClr val="tx1"/>
                          </a:solidFill>
                          <a:latin typeface="+mn-lt"/>
                          <a:ea typeface="+mn-ea"/>
                          <a:cs typeface="+mn-cs"/>
                        </a:rPr>
                        <a:t>24</a:t>
                      </a:r>
                      <a:r>
                        <a:rPr lang="zh-TW" altLang="zh-TW" sz="1800" kern="1200" dirty="0" smtClean="0">
                          <a:solidFill>
                            <a:schemeClr val="tx1"/>
                          </a:solidFill>
                          <a:latin typeface="+mn-lt"/>
                          <a:ea typeface="+mn-ea"/>
                          <a:cs typeface="+mn-cs"/>
                        </a:rPr>
                        <a:t>日邀集學術、行政單位師長及學生代表，召開「如何規劃學生兼任助理學習勞動權益保障措施座談會」，及交換師生意見。</a:t>
                      </a:r>
                      <a:endParaRPr lang="en-US" altLang="zh-TW" sz="1800" kern="1200" dirty="0" smtClean="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於</a:t>
                      </a:r>
                      <a:r>
                        <a:rPr lang="en-US" altLang="zh-TW" sz="1800" kern="1200" dirty="0" smtClean="0">
                          <a:solidFill>
                            <a:schemeClr val="tx1"/>
                          </a:solidFill>
                          <a:latin typeface="+mn-lt"/>
                          <a:ea typeface="+mn-ea"/>
                          <a:cs typeface="+mn-cs"/>
                        </a:rPr>
                        <a:t>104</a:t>
                      </a:r>
                      <a:r>
                        <a:rPr lang="zh-TW" altLang="zh-TW" sz="1800" kern="1200" dirty="0" smtClean="0">
                          <a:solidFill>
                            <a:schemeClr val="tx1"/>
                          </a:solidFill>
                          <a:latin typeface="+mn-lt"/>
                          <a:ea typeface="+mn-ea"/>
                          <a:cs typeface="+mn-cs"/>
                        </a:rPr>
                        <a:t>年</a:t>
                      </a:r>
                      <a:r>
                        <a:rPr lang="en-US" altLang="zh-TW" sz="1800" kern="1200" dirty="0" smtClean="0">
                          <a:solidFill>
                            <a:schemeClr val="tx1"/>
                          </a:solidFill>
                          <a:latin typeface="+mn-lt"/>
                          <a:ea typeface="+mn-ea"/>
                          <a:cs typeface="+mn-cs"/>
                        </a:rPr>
                        <a:t>8</a:t>
                      </a:r>
                      <a:r>
                        <a:rPr lang="zh-TW" altLang="zh-TW" sz="1800" kern="1200" dirty="0" smtClean="0">
                          <a:solidFill>
                            <a:schemeClr val="tx1"/>
                          </a:solidFill>
                          <a:latin typeface="+mn-lt"/>
                          <a:ea typeface="+mn-ea"/>
                          <a:cs typeface="+mn-cs"/>
                        </a:rPr>
                        <a:t>月</a:t>
                      </a:r>
                      <a:r>
                        <a:rPr lang="en-US" altLang="zh-TW" sz="1800" kern="1200" dirty="0" smtClean="0">
                          <a:solidFill>
                            <a:schemeClr val="tx1"/>
                          </a:solidFill>
                          <a:latin typeface="+mn-lt"/>
                          <a:ea typeface="+mn-ea"/>
                          <a:cs typeface="+mn-cs"/>
                        </a:rPr>
                        <a:t>14</a:t>
                      </a:r>
                      <a:r>
                        <a:rPr lang="zh-TW" altLang="zh-TW" sz="1800" kern="1200" dirty="0" smtClean="0">
                          <a:solidFill>
                            <a:schemeClr val="tx1"/>
                          </a:solidFill>
                          <a:latin typeface="+mn-lt"/>
                          <a:ea typeface="+mn-ea"/>
                          <a:cs typeface="+mn-cs"/>
                        </a:rPr>
                        <a:t>日邀集各學術及行政單位代表，說明相關弱勢學生取消附負擔生活學習時數及更正教育部工讀助學金全數支應弱勢學生生活助學金等規定，並於</a:t>
                      </a:r>
                      <a:r>
                        <a:rPr lang="en-US" altLang="zh-TW" sz="1800" kern="1200" dirty="0" smtClean="0">
                          <a:solidFill>
                            <a:schemeClr val="tx1"/>
                          </a:solidFill>
                          <a:latin typeface="+mn-lt"/>
                          <a:ea typeface="+mn-ea"/>
                          <a:cs typeface="+mn-cs"/>
                        </a:rPr>
                        <a:t>104</a:t>
                      </a:r>
                      <a:r>
                        <a:rPr lang="zh-TW" altLang="zh-TW" sz="1800" kern="1200" dirty="0" smtClean="0">
                          <a:solidFill>
                            <a:schemeClr val="tx1"/>
                          </a:solidFill>
                          <a:latin typeface="+mn-lt"/>
                          <a:ea typeface="+mn-ea"/>
                          <a:cs typeface="+mn-cs"/>
                        </a:rPr>
                        <a:t>年</a:t>
                      </a:r>
                      <a:r>
                        <a:rPr lang="en-US" altLang="zh-TW" sz="1800" kern="1200" dirty="0" smtClean="0">
                          <a:solidFill>
                            <a:schemeClr val="tx1"/>
                          </a:solidFill>
                          <a:latin typeface="+mn-lt"/>
                          <a:ea typeface="+mn-ea"/>
                          <a:cs typeface="+mn-cs"/>
                        </a:rPr>
                        <a:t>08</a:t>
                      </a:r>
                      <a:r>
                        <a:rPr lang="zh-TW" altLang="zh-TW" sz="1800" kern="1200" dirty="0" smtClean="0">
                          <a:solidFill>
                            <a:schemeClr val="tx1"/>
                          </a:solidFill>
                          <a:latin typeface="+mn-lt"/>
                          <a:ea typeface="+mn-ea"/>
                          <a:cs typeface="+mn-cs"/>
                        </a:rPr>
                        <a:t>月</a:t>
                      </a:r>
                      <a:r>
                        <a:rPr lang="en-US" altLang="zh-TW" sz="1800" kern="1200" dirty="0" smtClean="0">
                          <a:solidFill>
                            <a:schemeClr val="tx1"/>
                          </a:solidFill>
                          <a:latin typeface="+mn-lt"/>
                          <a:ea typeface="+mn-ea"/>
                          <a:cs typeface="+mn-cs"/>
                        </a:rPr>
                        <a:t>26</a:t>
                      </a:r>
                      <a:r>
                        <a:rPr lang="zh-TW" altLang="zh-TW" sz="1800" kern="1200" dirty="0" smtClean="0">
                          <a:solidFill>
                            <a:schemeClr val="tx1"/>
                          </a:solidFill>
                          <a:latin typeface="+mn-lt"/>
                          <a:ea typeface="+mn-ea"/>
                          <a:cs typeface="+mn-cs"/>
                        </a:rPr>
                        <a:t>日</a:t>
                      </a:r>
                      <a:r>
                        <a:rPr lang="en-US" altLang="zh-TW" sz="1800" kern="1200" dirty="0" smtClean="0">
                          <a:solidFill>
                            <a:schemeClr val="tx1"/>
                          </a:solidFill>
                          <a:latin typeface="+mn-lt"/>
                          <a:ea typeface="+mn-ea"/>
                          <a:cs typeface="+mn-cs"/>
                        </a:rPr>
                        <a:t>104</a:t>
                      </a:r>
                      <a:r>
                        <a:rPr lang="zh-TW" altLang="zh-TW" sz="1800" kern="1200" dirty="0" smtClean="0">
                          <a:solidFill>
                            <a:schemeClr val="tx1"/>
                          </a:solidFill>
                          <a:latin typeface="+mn-lt"/>
                          <a:ea typeface="+mn-ea"/>
                          <a:cs typeface="+mn-cs"/>
                        </a:rPr>
                        <a:t>學年度第</a:t>
                      </a:r>
                      <a:r>
                        <a:rPr lang="en-US" altLang="zh-TW" sz="1800" kern="1200" dirty="0" smtClean="0">
                          <a:solidFill>
                            <a:schemeClr val="tx1"/>
                          </a:solidFill>
                          <a:latin typeface="+mn-lt"/>
                          <a:ea typeface="+mn-ea"/>
                          <a:cs typeface="+mn-cs"/>
                        </a:rPr>
                        <a:t>1</a:t>
                      </a:r>
                      <a:r>
                        <a:rPr lang="zh-TW" altLang="zh-TW" sz="1800" kern="1200" dirty="0" smtClean="0">
                          <a:solidFill>
                            <a:schemeClr val="tx1"/>
                          </a:solidFill>
                          <a:latin typeface="+mn-lt"/>
                          <a:ea typeface="+mn-ea"/>
                          <a:cs typeface="+mn-cs"/>
                        </a:rPr>
                        <a:t>次行政會議通過修訂「本校弱勢學生助學計畫實施辦法」。</a:t>
                      </a:r>
                      <a:endParaRPr lang="en-US" altLang="zh-TW" sz="1800" kern="1200" dirty="0" smtClean="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依上述修訂相關辦法規定，協調資訊發展處配合建置或修改相關作業系統需求，務必於</a:t>
                      </a:r>
                      <a:r>
                        <a:rPr lang="en-US" altLang="zh-TW" sz="1800" kern="1200" dirty="0" smtClean="0">
                          <a:solidFill>
                            <a:schemeClr val="tx1"/>
                          </a:solidFill>
                          <a:latin typeface="+mn-lt"/>
                          <a:ea typeface="+mn-ea"/>
                          <a:cs typeface="+mn-cs"/>
                        </a:rPr>
                        <a:t>104</a:t>
                      </a:r>
                      <a:r>
                        <a:rPr lang="zh-TW" altLang="zh-TW" sz="1800" kern="1200" dirty="0" smtClean="0">
                          <a:solidFill>
                            <a:schemeClr val="tx1"/>
                          </a:solidFill>
                          <a:latin typeface="+mn-lt"/>
                          <a:ea typeface="+mn-ea"/>
                          <a:cs typeface="+mn-cs"/>
                        </a:rPr>
                        <a:t>學年度開學後實施。</a:t>
                      </a:r>
                      <a:endParaRPr lang="en-US" altLang="zh-TW" sz="1800" kern="1200" dirty="0" smtClean="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配合辦理</a:t>
                      </a:r>
                      <a:r>
                        <a:rPr lang="zh-TW" altLang="en-US" sz="1800" kern="1200" dirty="0" smtClean="0">
                          <a:solidFill>
                            <a:schemeClr val="tx1"/>
                          </a:solidFill>
                          <a:latin typeface="+mn-lt"/>
                          <a:ea typeface="+mn-ea"/>
                          <a:cs typeface="+mn-cs"/>
                        </a:rPr>
                        <a:t>全校性</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亞洲大學學生兼任助理學習與勞動權益保障宣導說明會</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a:t>
                      </a:r>
                      <a:endParaRPr lang="zh-TW" altLang="zh-TW" sz="18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u="sng" kern="1200" dirty="0" smtClean="0">
                          <a:solidFill>
                            <a:schemeClr val="tx1"/>
                          </a:solidFill>
                          <a:latin typeface="+mn-lt"/>
                          <a:ea typeface="+mn-ea"/>
                          <a:cs typeface="+mn-cs"/>
                        </a:rPr>
                        <a:t>修訂本校服務學習辦法</a:t>
                      </a:r>
                      <a:r>
                        <a:rPr lang="zh-TW" altLang="zh-TW" sz="1800" kern="1200" dirty="0" smtClean="0">
                          <a:solidFill>
                            <a:schemeClr val="tx1"/>
                          </a:solidFill>
                          <a:latin typeface="+mn-lt"/>
                          <a:ea typeface="+mn-ea"/>
                          <a:cs typeface="+mn-cs"/>
                        </a:rPr>
                        <a:t>，於</a:t>
                      </a:r>
                      <a:r>
                        <a:rPr lang="en-US" altLang="zh-TW" sz="1800" kern="1200" dirty="0" smtClean="0">
                          <a:solidFill>
                            <a:schemeClr val="tx1"/>
                          </a:solidFill>
                          <a:latin typeface="+mn-lt"/>
                          <a:ea typeface="+mn-ea"/>
                          <a:cs typeface="+mn-cs"/>
                        </a:rPr>
                        <a:t>9</a:t>
                      </a:r>
                      <a:r>
                        <a:rPr lang="zh-TW" altLang="zh-TW" sz="1800" kern="1200" dirty="0" smtClean="0">
                          <a:solidFill>
                            <a:schemeClr val="tx1"/>
                          </a:solidFill>
                          <a:latin typeface="+mn-lt"/>
                          <a:ea typeface="+mn-ea"/>
                          <a:cs typeface="+mn-cs"/>
                        </a:rPr>
                        <a:t>月份提校務會議議決。</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學生擔任</a:t>
                      </a:r>
                      <a:r>
                        <a:rPr lang="zh-TW" altLang="zh-TW" sz="1800" u="sng" kern="1200" dirty="0" smtClean="0">
                          <a:solidFill>
                            <a:schemeClr val="tx1"/>
                          </a:solidFill>
                          <a:latin typeface="+mn-lt"/>
                          <a:ea typeface="+mn-ea"/>
                          <a:cs typeface="+mn-cs"/>
                        </a:rPr>
                        <a:t>「學習型」服務學習課程開課要點</a:t>
                      </a:r>
                      <a:r>
                        <a:rPr lang="zh-TW" altLang="zh-TW" sz="1800" kern="1200" dirty="0" smtClean="0">
                          <a:solidFill>
                            <a:schemeClr val="tx1"/>
                          </a:solidFill>
                          <a:latin typeface="+mn-lt"/>
                          <a:ea typeface="+mn-ea"/>
                          <a:cs typeface="+mn-cs"/>
                        </a:rPr>
                        <a:t>及</a:t>
                      </a:r>
                      <a:r>
                        <a:rPr lang="zh-TW" altLang="zh-TW" sz="1800" u="sng" kern="1200" dirty="0" smtClean="0">
                          <a:solidFill>
                            <a:schemeClr val="tx1"/>
                          </a:solidFill>
                          <a:latin typeface="+mn-lt"/>
                          <a:ea typeface="+mn-ea"/>
                          <a:cs typeface="+mn-cs"/>
                        </a:rPr>
                        <a:t>服務學習課程學習助學金發給要點草案</a:t>
                      </a:r>
                      <a:r>
                        <a:rPr lang="zh-TW" altLang="zh-TW" sz="1800" kern="1200" dirty="0" smtClean="0">
                          <a:solidFill>
                            <a:schemeClr val="tx1"/>
                          </a:solidFill>
                          <a:latin typeface="+mn-lt"/>
                          <a:ea typeface="+mn-ea"/>
                          <a:cs typeface="+mn-cs"/>
                        </a:rPr>
                        <a:t>，於</a:t>
                      </a:r>
                      <a:r>
                        <a:rPr lang="en-US" altLang="zh-TW" sz="1800" kern="1200" dirty="0" smtClean="0">
                          <a:solidFill>
                            <a:schemeClr val="tx1"/>
                          </a:solidFill>
                          <a:latin typeface="+mn-lt"/>
                          <a:ea typeface="+mn-ea"/>
                          <a:cs typeface="+mn-cs"/>
                        </a:rPr>
                        <a:t>9</a:t>
                      </a:r>
                      <a:r>
                        <a:rPr lang="zh-TW" altLang="zh-TW" sz="1800" kern="1200" dirty="0" smtClean="0">
                          <a:solidFill>
                            <a:schemeClr val="tx1"/>
                          </a:solidFill>
                          <a:latin typeface="+mn-lt"/>
                          <a:ea typeface="+mn-ea"/>
                          <a:cs typeface="+mn-cs"/>
                        </a:rPr>
                        <a:t>月份送行政及校務會議議決。</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sz="1800" kern="1200" dirty="0" smtClean="0">
                          <a:solidFill>
                            <a:schemeClr val="tx1"/>
                          </a:solidFill>
                          <a:latin typeface="+mn-lt"/>
                          <a:ea typeface="+mn-ea"/>
                          <a:cs typeface="+mn-cs"/>
                        </a:rPr>
                        <a:t>召集各單位輔導員進行相關執行操作面宣導。</a:t>
                      </a:r>
                      <a:endParaRPr lang="en-US" altLang="zh-TW" sz="18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955800" y="1006005"/>
            <a:ext cx="8964488" cy="1470025"/>
          </a:xfrm>
        </p:spPr>
        <p:txBody>
          <a:bodyPr>
            <a:noAutofit/>
          </a:bodyPr>
          <a:lstStyle/>
          <a:p>
            <a:pPr algn="ctr"/>
            <a:r>
              <a:rPr lang="zh-TW" altLang="en-US" dirty="0"/>
              <a:t>研究助教</a:t>
            </a:r>
            <a:r>
              <a:rPr lang="en-US" altLang="zh-TW" dirty="0"/>
              <a:t>(RA)</a:t>
            </a:r>
            <a:r>
              <a:rPr lang="zh-TW" altLang="en-US" dirty="0"/>
              <a:t>制度配套方案</a:t>
            </a:r>
          </a:p>
        </p:txBody>
      </p:sp>
      <p:sp>
        <p:nvSpPr>
          <p:cNvPr id="5" name="副標題 4"/>
          <p:cNvSpPr>
            <a:spLocks noGrp="1"/>
          </p:cNvSpPr>
          <p:nvPr>
            <p:ph type="subTitle" idx="1"/>
          </p:nvPr>
        </p:nvSpPr>
        <p:spPr>
          <a:xfrm>
            <a:off x="7305650" y="2946400"/>
            <a:ext cx="4276750" cy="1663700"/>
          </a:xfrm>
        </p:spPr>
        <p:txBody>
          <a:bodyPr>
            <a:normAutofit/>
          </a:bodyPr>
          <a:lstStyle/>
          <a:p>
            <a:r>
              <a:rPr lang="zh-TW" altLang="en-US" sz="3600" dirty="0"/>
              <a:t>權責單位：研發</a:t>
            </a:r>
            <a:r>
              <a:rPr lang="zh-TW" altLang="en-US" sz="3600" dirty="0" smtClean="0"/>
              <a:t>處</a:t>
            </a:r>
            <a:endParaRPr lang="en-US" altLang="zh-TW" sz="3600" dirty="0" smtClean="0"/>
          </a:p>
          <a:p>
            <a:r>
              <a:rPr lang="zh-TW" altLang="en-US" sz="3600" dirty="0"/>
              <a:t> </a:t>
            </a:r>
            <a:r>
              <a:rPr lang="zh-TW" altLang="en-US" sz="3600" dirty="0" smtClean="0"/>
              <a:t>                 產學處</a:t>
            </a:r>
            <a:endParaRPr lang="zh-TW" altLang="en-US" sz="3600" dirty="0"/>
          </a:p>
        </p:txBody>
      </p:sp>
    </p:spTree>
    <p:extLst>
      <p:ext uri="{BB962C8B-B14F-4D97-AF65-F5344CB8AC3E}">
        <p14:creationId xmlns:p14="http://schemas.microsoft.com/office/powerpoint/2010/main" val="128736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1558344" y="405169"/>
            <a:ext cx="10006884" cy="844082"/>
          </a:xfrm>
          <a:prstGeom prst="rect">
            <a:avLst/>
          </a:prstGeom>
        </p:spPr>
        <p:txBody>
          <a:bodyPr vert="horz" lIns="91440" tIns="45720" rIns="91440" bIns="45720" rtlCol="0" anchor="t">
            <a:normAutofit fontScale="85000" lnSpcReduction="10000"/>
          </a:bodyPr>
          <a:lstStyle/>
          <a:p>
            <a:pPr lvl="0" defTabSz="457200">
              <a:spcBef>
                <a:spcPct val="0"/>
              </a:spcBef>
            </a:pPr>
            <a:r>
              <a:rPr lang="zh-TW" altLang="en-US" sz="4800" dirty="0" smtClean="0">
                <a:solidFill>
                  <a:schemeClr val="tx1">
                    <a:lumMod val="85000"/>
                    <a:lumOff val="15000"/>
                  </a:schemeClr>
                </a:solidFill>
              </a:rPr>
              <a:t>六、</a:t>
            </a:r>
            <a:r>
              <a:rPr kumimoji="0" lang="zh-TW" altLang="en-US" sz="48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本校相關因應配套作法</a:t>
            </a:r>
            <a:r>
              <a:rPr kumimoji="0" lang="en-US" altLang="zh-TW"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(3/4)_</a:t>
            </a:r>
            <a:r>
              <a:rPr kumimoji="0" lang="zh-TW" altLang="en-US"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研發</a:t>
            </a:r>
            <a:r>
              <a:rPr lang="zh-TW" altLang="en-US" sz="3200" dirty="0" smtClean="0">
                <a:solidFill>
                  <a:schemeClr val="tx1">
                    <a:lumMod val="85000"/>
                    <a:lumOff val="15000"/>
                  </a:schemeClr>
                </a:solidFill>
                <a:latin typeface="+mj-lt"/>
                <a:ea typeface="+mj-ea"/>
                <a:cs typeface="+mj-cs"/>
              </a:rPr>
              <a:t>處、產學處</a:t>
            </a:r>
            <a:endParaRPr kumimoji="0" lang="zh-TW" sz="3200" b="1" i="0" strike="noStrike" kern="1200" cap="none" spc="0" normalizeH="0" baseline="0" noProof="0" dirty="0">
              <a:ln>
                <a:noFill/>
              </a:ln>
              <a:solidFill>
                <a:srgbClr val="0070C0"/>
              </a:solidFill>
              <a:effectLst/>
              <a:uLnTx/>
              <a:uFillTx/>
              <a:latin typeface="+mj-lt"/>
              <a:ea typeface="+mj-ea"/>
              <a:cs typeface="+mj-cs"/>
            </a:endParaRPr>
          </a:p>
        </p:txBody>
      </p:sp>
      <p:graphicFrame>
        <p:nvGraphicFramePr>
          <p:cNvPr id="8" name="內容版面配置區 4" descr="範例表格，3 欄 4 列"/>
          <p:cNvGraphicFramePr>
            <a:graphicFrameLocks noGrp="1"/>
          </p:cNvGraphicFramePr>
          <p:nvPr>
            <p:ph sz="half" idx="2"/>
            <p:extLst>
              <p:ext uri="{D42A27DB-BD31-4B8C-83A1-F6EECF244321}">
                <p14:modId xmlns:p14="http://schemas.microsoft.com/office/powerpoint/2010/main" val="578161003"/>
              </p:ext>
            </p:extLst>
          </p:nvPr>
        </p:nvGraphicFramePr>
        <p:xfrm>
          <a:off x="1120461" y="1300765"/>
          <a:ext cx="10406131" cy="4769835"/>
        </p:xfrm>
        <a:graphic>
          <a:graphicData uri="http://schemas.openxmlformats.org/drawingml/2006/table">
            <a:tbl>
              <a:tblPr firstRow="1" bandRow="1">
                <a:tableStyleId>{E8B1032C-EA38-4F05-BA0D-38AFFFC7BED3}</a:tableStyleId>
              </a:tblPr>
              <a:tblGrid>
                <a:gridCol w="1193304"/>
                <a:gridCol w="4357491"/>
                <a:gridCol w="4855336"/>
              </a:tblGrid>
              <a:tr h="475490">
                <a:tc>
                  <a:txBody>
                    <a:bodyPr/>
                    <a:lstStyle/>
                    <a:p>
                      <a:pPr algn="ctr"/>
                      <a:r>
                        <a:rPr lang="zh-TW" altLang="en-US" dirty="0" smtClean="0">
                          <a:latin typeface="Microsoft JhengHei UI" panose="020B0604030504040204" pitchFamily="34" charset="-120"/>
                          <a:ea typeface="Microsoft JhengHei UI" panose="020B0604030504040204" pitchFamily="34" charset="-120"/>
                        </a:rPr>
                        <a:t>單位</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已完成事項</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積極持續辦理</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r>
              <a:tr h="4294345">
                <a:tc>
                  <a:txBody>
                    <a:bodyPr/>
                    <a:lstStyle/>
                    <a:p>
                      <a:pPr algn="ctr"/>
                      <a:r>
                        <a:rPr lang="zh-TW" altLang="en-US" sz="3000" dirty="0" smtClean="0">
                          <a:latin typeface="Microsoft JhengHei UI" panose="020B0604030504040204" pitchFamily="34" charset="-120"/>
                          <a:ea typeface="Microsoft JhengHei UI" panose="020B0604030504040204" pitchFamily="34" charset="-120"/>
                        </a:rPr>
                        <a:t>研產</a:t>
                      </a:r>
                      <a:endParaRPr lang="en-US" altLang="zh-TW" sz="3000" dirty="0" smtClean="0">
                        <a:latin typeface="Microsoft JhengHei UI" panose="020B0604030504040204" pitchFamily="34" charset="-120"/>
                        <a:ea typeface="Microsoft JhengHei UI" panose="020B0604030504040204" pitchFamily="34" charset="-120"/>
                      </a:endParaRPr>
                    </a:p>
                    <a:p>
                      <a:pPr algn="ctr"/>
                      <a:r>
                        <a:rPr lang="zh-TW" altLang="en-US" sz="3000" dirty="0" smtClean="0">
                          <a:latin typeface="Microsoft JhengHei UI" panose="020B0604030504040204" pitchFamily="34" charset="-120"/>
                          <a:ea typeface="Microsoft JhengHei UI" panose="020B0604030504040204" pitchFamily="34" charset="-120"/>
                        </a:rPr>
                        <a:t>發學</a:t>
                      </a:r>
                      <a:endParaRPr lang="en-US" altLang="zh-TW" sz="3000" dirty="0" smtClean="0">
                        <a:latin typeface="Microsoft JhengHei UI" panose="020B0604030504040204" pitchFamily="34" charset="-120"/>
                        <a:ea typeface="Microsoft JhengHei UI" panose="020B0604030504040204" pitchFamily="34" charset="-120"/>
                      </a:endParaRPr>
                    </a:p>
                    <a:p>
                      <a:pPr algn="ctr"/>
                      <a:r>
                        <a:rPr lang="zh-TW" altLang="en-US" sz="3000" dirty="0" smtClean="0">
                          <a:latin typeface="Microsoft JhengHei UI" panose="020B0604030504040204" pitchFamily="34" charset="-120"/>
                          <a:ea typeface="Microsoft JhengHei UI" panose="020B0604030504040204" pitchFamily="34" charset="-120"/>
                        </a:rPr>
                        <a:t>處</a:t>
                      </a:r>
                      <a:endParaRPr lang="zh-TW" sz="3000" dirty="0">
                        <a:latin typeface="Microsoft JhengHei UI" panose="020B0604030504040204" pitchFamily="34" charset="-120"/>
                        <a:ea typeface="Microsoft JhengHei UI" panose="020B0604030504040204" pitchFamily="34" charset="-120"/>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zh-TW" altLang="zh-TW" sz="1800" kern="1200" dirty="0" smtClean="0">
                          <a:solidFill>
                            <a:schemeClr val="tx1"/>
                          </a:solidFill>
                          <a:latin typeface="+mn-lt"/>
                          <a:ea typeface="+mn-ea"/>
                          <a:cs typeface="+mn-cs"/>
                        </a:rPr>
                        <a:t>製定「學生兼任助理學習與勞雇型態同意書」，供助理填寫</a:t>
                      </a:r>
                      <a:endParaRPr lang="en-US" altLang="zh-TW" sz="1800" kern="1200" dirty="0" smtClean="0">
                        <a:solidFill>
                          <a:schemeClr val="tx1"/>
                        </a:solidFill>
                        <a:latin typeface="+mn-lt"/>
                        <a:ea typeface="+mn-ea"/>
                        <a:cs typeface="+mn-cs"/>
                      </a:endParaRPr>
                    </a:p>
                    <a:p>
                      <a:pPr marL="342900" indent="-342900">
                        <a:buFont typeface="+mj-lt"/>
                        <a:buAutoNum type="arabicPeriod"/>
                      </a:pPr>
                      <a:r>
                        <a:rPr lang="zh-TW" altLang="zh-TW" sz="1800" kern="1200" dirty="0" smtClean="0">
                          <a:solidFill>
                            <a:schemeClr val="tx1"/>
                          </a:solidFill>
                          <a:latin typeface="+mn-lt"/>
                          <a:ea typeface="+mn-ea"/>
                          <a:cs typeface="+mn-cs"/>
                        </a:rPr>
                        <a:t>製定「學習型助理」擔任計畫後需繳交之「參與計畫學習成果心得報告書」及其他佐證</a:t>
                      </a:r>
                      <a:r>
                        <a:rPr lang="en-US" altLang="zh-TW" sz="1800" kern="1200" dirty="0" smtClean="0">
                          <a:solidFill>
                            <a:schemeClr val="tx1"/>
                          </a:solidFill>
                          <a:latin typeface="+mn-lt"/>
                          <a:ea typeface="+mn-ea"/>
                          <a:cs typeface="+mn-cs"/>
                        </a:rPr>
                        <a:t>(</a:t>
                      </a:r>
                      <a:r>
                        <a:rPr lang="zh-TW" altLang="zh-TW" sz="1800" kern="1200" dirty="0" smtClean="0">
                          <a:solidFill>
                            <a:schemeClr val="tx1"/>
                          </a:solidFill>
                          <a:latin typeface="+mn-lt"/>
                          <a:ea typeface="+mn-ea"/>
                          <a:cs typeface="+mn-cs"/>
                        </a:rPr>
                        <a:t>指導教授同意書、畢業論文、發表期刊</a:t>
                      </a:r>
                      <a:r>
                        <a:rPr lang="en-US" altLang="zh-TW" sz="1800" kern="1200" dirty="0" smtClean="0">
                          <a:solidFill>
                            <a:schemeClr val="tx1"/>
                          </a:solidFill>
                          <a:latin typeface="+mn-lt"/>
                          <a:ea typeface="+mn-ea"/>
                          <a:cs typeface="+mn-cs"/>
                        </a:rPr>
                        <a:t>…)</a:t>
                      </a:r>
                      <a:r>
                        <a:rPr lang="zh-TW" altLang="zh-TW" sz="1800" kern="1200" dirty="0" smtClean="0">
                          <a:solidFill>
                            <a:schemeClr val="tx1"/>
                          </a:solidFill>
                          <a:latin typeface="+mn-lt"/>
                          <a:ea typeface="+mn-ea"/>
                          <a:cs typeface="+mn-cs"/>
                        </a:rPr>
                        <a:t>。</a:t>
                      </a:r>
                      <a:endParaRPr lang="en-US" altLang="zh-TW" sz="1800" kern="1200" dirty="0" smtClean="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配合辦理</a:t>
                      </a:r>
                      <a:r>
                        <a:rPr lang="zh-TW" altLang="en-US" sz="1800" kern="1200" dirty="0" smtClean="0">
                          <a:solidFill>
                            <a:schemeClr val="tx1"/>
                          </a:solidFill>
                          <a:latin typeface="+mn-lt"/>
                          <a:ea typeface="+mn-ea"/>
                          <a:cs typeface="+mn-cs"/>
                        </a:rPr>
                        <a:t>全校性</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亞洲大學學生兼任助理學習與勞動權益保障宣導說明會</a:t>
                      </a:r>
                      <a:r>
                        <a:rPr lang="zh-TW" altLang="zh-TW" sz="1800" kern="1200" dirty="0" smtClean="0">
                          <a:solidFill>
                            <a:schemeClr val="tx1"/>
                          </a:solidFill>
                          <a:latin typeface="+mn-lt"/>
                          <a:ea typeface="+mn-ea"/>
                          <a:cs typeface="+mn-cs"/>
                        </a:rPr>
                        <a:t>」</a:t>
                      </a:r>
                      <a:r>
                        <a:rPr lang="zh-TW" altLang="en-US" sz="1800" kern="1200" dirty="0" smtClean="0">
                          <a:solidFill>
                            <a:schemeClr val="tx1"/>
                          </a:solidFill>
                          <a:latin typeface="+mn-lt"/>
                          <a:ea typeface="+mn-ea"/>
                          <a:cs typeface="+mn-cs"/>
                        </a:rPr>
                        <a:t>。</a:t>
                      </a:r>
                      <a:endParaRPr lang="zh-TW" altLang="zh-TW" sz="18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「亞洲大學研究計畫人員管理要點」，於</a:t>
                      </a:r>
                      <a:r>
                        <a:rPr lang="en-US" altLang="zh-TW" sz="1800" kern="1200" dirty="0" smtClean="0">
                          <a:solidFill>
                            <a:schemeClr val="tx1"/>
                          </a:solidFill>
                          <a:latin typeface="+mn-lt"/>
                          <a:ea typeface="+mn-ea"/>
                          <a:cs typeface="+mn-cs"/>
                        </a:rPr>
                        <a:t>9</a:t>
                      </a:r>
                      <a:r>
                        <a:rPr lang="zh-TW" altLang="zh-TW" sz="1800" kern="1200" dirty="0" smtClean="0">
                          <a:solidFill>
                            <a:schemeClr val="tx1"/>
                          </a:solidFill>
                          <a:latin typeface="+mn-lt"/>
                          <a:ea typeface="+mn-ea"/>
                          <a:cs typeface="+mn-cs"/>
                        </a:rPr>
                        <a:t>月份送行政會議議決。</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「亞洲大學專題研究計畫經費補助作業要點」：此補助之專題研究計畫，其經費編列之研究生研究獎助金，僅提供主持人聘任學習型兼任研究助理，於</a:t>
                      </a:r>
                      <a:r>
                        <a:rPr lang="en-US" altLang="zh-TW" sz="1800" kern="1200" dirty="0" smtClean="0">
                          <a:solidFill>
                            <a:schemeClr val="tx1"/>
                          </a:solidFill>
                          <a:latin typeface="+mn-lt"/>
                          <a:ea typeface="+mn-ea"/>
                          <a:cs typeface="+mn-cs"/>
                        </a:rPr>
                        <a:t>9</a:t>
                      </a:r>
                      <a:r>
                        <a:rPr lang="zh-TW" altLang="zh-TW" sz="1800" kern="1200" dirty="0" smtClean="0">
                          <a:solidFill>
                            <a:schemeClr val="tx1"/>
                          </a:solidFill>
                          <a:latin typeface="+mn-lt"/>
                          <a:ea typeface="+mn-ea"/>
                          <a:cs typeface="+mn-cs"/>
                        </a:rPr>
                        <a:t>月份送行政會議議決。</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「亞洲大學與中國醫藥大學附設醫院合作平台研究計畫補助作業要點」：此補助之專題研究計畫，其經費編列之研究生研究獎助金，僅提供主持人聘任學習型兼任研究助理，於</a:t>
                      </a:r>
                      <a:r>
                        <a:rPr lang="en-US" altLang="zh-TW" sz="1800" kern="1200" dirty="0" smtClean="0">
                          <a:solidFill>
                            <a:schemeClr val="tx1"/>
                          </a:solidFill>
                          <a:latin typeface="+mn-lt"/>
                          <a:ea typeface="+mn-ea"/>
                          <a:cs typeface="+mn-cs"/>
                        </a:rPr>
                        <a:t>9</a:t>
                      </a:r>
                      <a:r>
                        <a:rPr lang="zh-TW" altLang="zh-TW" sz="1800" kern="1200" dirty="0" smtClean="0">
                          <a:solidFill>
                            <a:schemeClr val="tx1"/>
                          </a:solidFill>
                          <a:latin typeface="+mn-lt"/>
                          <a:ea typeface="+mn-ea"/>
                          <a:cs typeface="+mn-cs"/>
                        </a:rPr>
                        <a:t>月份送行政會議議決。</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sz="1800" kern="1200" dirty="0" smtClean="0">
                          <a:solidFill>
                            <a:schemeClr val="tx1"/>
                          </a:solidFill>
                          <a:latin typeface="+mn-lt"/>
                          <a:ea typeface="+mn-ea"/>
                          <a:cs typeface="+mn-cs"/>
                        </a:rPr>
                        <a:t>與各部會研究計畫案主持人宣導相關制度座談會。</a:t>
                      </a:r>
                      <a:endParaRPr lang="zh-TW" altLang="zh-TW" sz="18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r>
            </a:tbl>
          </a:graphicData>
        </a:graphic>
      </p:graphicFrame>
      <p:sp>
        <p:nvSpPr>
          <p:cNvPr id="4" name="文字版面配置區 8"/>
          <p:cNvSpPr txBox="1">
            <a:spLocks/>
          </p:cNvSpPr>
          <p:nvPr/>
        </p:nvSpPr>
        <p:spPr>
          <a:xfrm>
            <a:off x="7407139" y="6269038"/>
            <a:ext cx="4158089" cy="42386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zh-TW" altLang="en-US" sz="2000" b="1" dirty="0" smtClean="0">
                <a:solidFill>
                  <a:srgbClr val="7030A0"/>
                </a:solidFill>
              </a:rPr>
              <a:t>**另相關說明由研發處專人報告**</a:t>
            </a:r>
            <a:endParaRPr lang="zh-TW" altLang="en-US" sz="2000" b="1"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1558344" y="405169"/>
            <a:ext cx="10006884" cy="844082"/>
          </a:xfrm>
          <a:prstGeom prst="rect">
            <a:avLst/>
          </a:prstGeom>
        </p:spPr>
        <p:txBody>
          <a:bodyPr vert="horz" lIns="91440" tIns="45720" rIns="91440" bIns="45720" rtlCol="0" anchor="t">
            <a:normAutofit/>
          </a:bodyPr>
          <a:lstStyle/>
          <a:p>
            <a:pPr lvl="0" defTabSz="457200">
              <a:spcBef>
                <a:spcPct val="0"/>
              </a:spcBef>
            </a:pPr>
            <a:r>
              <a:rPr lang="zh-TW" altLang="en-US" sz="4800" dirty="0" smtClean="0">
                <a:solidFill>
                  <a:schemeClr val="tx1">
                    <a:lumMod val="85000"/>
                    <a:lumOff val="15000"/>
                  </a:schemeClr>
                </a:solidFill>
              </a:rPr>
              <a:t>六、</a:t>
            </a:r>
            <a:r>
              <a:rPr kumimoji="0" lang="zh-TW" altLang="en-US" sz="48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本校相關因應配套作法</a:t>
            </a:r>
            <a:r>
              <a:rPr kumimoji="0" lang="en-US" altLang="zh-TW"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(4/4)_</a:t>
            </a:r>
            <a:r>
              <a:rPr kumimoji="0" lang="zh-TW" altLang="en-US" sz="32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人事室</a:t>
            </a:r>
            <a:endParaRPr kumimoji="0" lang="zh-TW" sz="3200" b="1" i="0" strike="noStrike" kern="1200" cap="none" spc="0" normalizeH="0" baseline="0" noProof="0" dirty="0">
              <a:ln>
                <a:noFill/>
              </a:ln>
              <a:solidFill>
                <a:srgbClr val="0070C0"/>
              </a:solidFill>
              <a:effectLst/>
              <a:uLnTx/>
              <a:uFillTx/>
              <a:latin typeface="+mj-lt"/>
              <a:ea typeface="+mj-ea"/>
              <a:cs typeface="+mj-cs"/>
            </a:endParaRPr>
          </a:p>
        </p:txBody>
      </p:sp>
      <p:graphicFrame>
        <p:nvGraphicFramePr>
          <p:cNvPr id="8" name="內容版面配置區 4" descr="範例表格，3 欄 4 列"/>
          <p:cNvGraphicFramePr>
            <a:graphicFrameLocks noGrp="1"/>
          </p:cNvGraphicFramePr>
          <p:nvPr>
            <p:ph sz="half" idx="2"/>
            <p:extLst>
              <p:ext uri="{D42A27DB-BD31-4B8C-83A1-F6EECF244321}">
                <p14:modId xmlns:p14="http://schemas.microsoft.com/office/powerpoint/2010/main" val="2759752488"/>
              </p:ext>
            </p:extLst>
          </p:nvPr>
        </p:nvGraphicFramePr>
        <p:xfrm>
          <a:off x="1120461" y="1300765"/>
          <a:ext cx="10406131" cy="4778063"/>
        </p:xfrm>
        <a:graphic>
          <a:graphicData uri="http://schemas.openxmlformats.org/drawingml/2006/table">
            <a:tbl>
              <a:tblPr firstRow="1" bandRow="1">
                <a:tableStyleId>{E8B1032C-EA38-4F05-BA0D-38AFFFC7BED3}</a:tableStyleId>
              </a:tblPr>
              <a:tblGrid>
                <a:gridCol w="927280"/>
                <a:gridCol w="4623515"/>
                <a:gridCol w="4855336"/>
              </a:tblGrid>
              <a:tr h="648902">
                <a:tc>
                  <a:txBody>
                    <a:bodyPr/>
                    <a:lstStyle/>
                    <a:p>
                      <a:pPr algn="ctr"/>
                      <a:r>
                        <a:rPr lang="zh-TW" altLang="en-US" dirty="0" smtClean="0">
                          <a:latin typeface="Microsoft JhengHei UI" panose="020B0604030504040204" pitchFamily="34" charset="-120"/>
                          <a:ea typeface="Microsoft JhengHei UI" panose="020B0604030504040204" pitchFamily="34" charset="-120"/>
                        </a:rPr>
                        <a:t>單位</a:t>
                      </a:r>
                      <a:endParaRPr lang="zh-TW"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已完成事項</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latin typeface="Microsoft JhengHei UI" panose="020B0604030504040204" pitchFamily="34" charset="-120"/>
                          <a:ea typeface="Microsoft JhengHei UI" panose="020B0604030504040204" pitchFamily="34" charset="-120"/>
                        </a:rPr>
                        <a:t>積極持續辦理</a:t>
                      </a:r>
                      <a:endParaRPr lang="zh-TW" altLang="zh-TW" sz="2400" dirty="0" smtClean="0">
                        <a:latin typeface="Microsoft JhengHei UI" panose="020B0604030504040204" pitchFamily="34" charset="-120"/>
                        <a:ea typeface="Microsoft JhengHei UI" panose="020B0604030504040204" pitchFamily="34" charset="-120"/>
                      </a:endParaRPr>
                    </a:p>
                  </a:txBody>
                  <a:tcPr marL="86265" marR="86265" anchor="ctr"/>
                </a:tc>
              </a:tr>
              <a:tr h="4129161">
                <a:tc>
                  <a:txBody>
                    <a:bodyPr/>
                    <a:lstStyle/>
                    <a:p>
                      <a:pPr algn="ctr"/>
                      <a:r>
                        <a:rPr lang="zh-TW" altLang="en-US" sz="3000" dirty="0" smtClean="0">
                          <a:latin typeface="Microsoft JhengHei UI" panose="020B0604030504040204" pitchFamily="34" charset="-120"/>
                          <a:ea typeface="Microsoft JhengHei UI" panose="020B0604030504040204" pitchFamily="34" charset="-120"/>
                        </a:rPr>
                        <a:t>人事室</a:t>
                      </a:r>
                      <a:endParaRPr lang="zh-TW" sz="3000" dirty="0">
                        <a:latin typeface="Microsoft JhengHei UI" panose="020B0604030504040204" pitchFamily="34" charset="-120"/>
                        <a:ea typeface="Microsoft JhengHei UI" panose="020B0604030504040204" pitchFamily="34" charset="-120"/>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buFont typeface="+mj-lt"/>
                        <a:buAutoNum type="arabicPeriod"/>
                      </a:pPr>
                      <a:r>
                        <a:rPr lang="zh-TW" altLang="zh-TW" sz="2000" kern="1200" dirty="0" smtClean="0">
                          <a:solidFill>
                            <a:schemeClr val="tx1"/>
                          </a:solidFill>
                          <a:latin typeface="+mn-lt"/>
                          <a:ea typeface="+mn-ea"/>
                          <a:cs typeface="+mn-cs"/>
                        </a:rPr>
                        <a:t>訂定本校「學生兼任助理學習與勞動權益保障處理要點」。</a:t>
                      </a:r>
                      <a:endParaRPr lang="en-US" altLang="zh-TW" sz="2000" kern="1200" dirty="0" smtClean="0">
                        <a:solidFill>
                          <a:schemeClr val="tx1"/>
                        </a:solidFill>
                        <a:latin typeface="+mn-lt"/>
                        <a:ea typeface="+mn-ea"/>
                        <a:cs typeface="+mn-cs"/>
                      </a:endParaRPr>
                    </a:p>
                    <a:p>
                      <a:pPr marL="342900" indent="-342900">
                        <a:buFont typeface="+mj-lt"/>
                        <a:buAutoNum type="arabicPeriod"/>
                      </a:pPr>
                      <a:r>
                        <a:rPr lang="zh-TW" altLang="zh-TW" sz="2000" kern="1200" dirty="0" smtClean="0">
                          <a:solidFill>
                            <a:schemeClr val="tx1"/>
                          </a:solidFill>
                          <a:latin typeface="+mn-lt"/>
                          <a:ea typeface="+mn-ea"/>
                          <a:cs typeface="+mn-cs"/>
                        </a:rPr>
                        <a:t>訂定「亞大學習型參與人員同意書」範本。</a:t>
                      </a:r>
                      <a:endParaRPr lang="en-US" altLang="zh-TW" sz="2000" kern="1200" dirty="0" smtClean="0">
                        <a:solidFill>
                          <a:schemeClr val="tx1"/>
                        </a:solidFill>
                        <a:latin typeface="+mn-lt"/>
                        <a:ea typeface="+mn-ea"/>
                        <a:cs typeface="+mn-cs"/>
                      </a:endParaRPr>
                    </a:p>
                    <a:p>
                      <a:pPr marL="342900" indent="-342900">
                        <a:buFont typeface="+mj-lt"/>
                        <a:buAutoNum type="arabicPeriod"/>
                      </a:pPr>
                      <a:r>
                        <a:rPr lang="zh-TW" altLang="zh-TW" sz="2000" kern="1200" dirty="0" smtClean="0">
                          <a:solidFill>
                            <a:schemeClr val="tx1"/>
                          </a:solidFill>
                          <a:latin typeface="+mn-lt"/>
                          <a:ea typeface="+mn-ea"/>
                          <a:cs typeface="+mn-cs"/>
                        </a:rPr>
                        <a:t>訂定「亞洲大學勞務型兼任助理或臨時工勞動契約書」範本。</a:t>
                      </a:r>
                      <a:endParaRPr lang="en-US" altLang="zh-TW" sz="2000" kern="1200" dirty="0" smtClean="0">
                        <a:solidFill>
                          <a:schemeClr val="tx1"/>
                        </a:solidFill>
                        <a:latin typeface="+mn-lt"/>
                        <a:ea typeface="+mn-ea"/>
                        <a:cs typeface="+mn-cs"/>
                      </a:endParaRPr>
                    </a:p>
                    <a:p>
                      <a:pPr marL="342900" indent="-342900">
                        <a:buFont typeface="+mj-lt"/>
                        <a:buAutoNum type="arabicPeriod"/>
                      </a:pPr>
                      <a:r>
                        <a:rPr lang="zh-TW" altLang="zh-TW" sz="2000" kern="1200" dirty="0" smtClean="0">
                          <a:solidFill>
                            <a:schemeClr val="tx1"/>
                          </a:solidFill>
                          <a:latin typeface="+mn-lt"/>
                          <a:ea typeface="+mn-ea"/>
                          <a:cs typeface="+mn-cs"/>
                        </a:rPr>
                        <a:t>訂定「亞洲大學學生兼任助理學習與勞僱型分流標準作業流程」。</a:t>
                      </a:r>
                      <a:endParaRPr lang="en-US" altLang="zh-TW" sz="2000" kern="1200" dirty="0" smtClean="0">
                        <a:solidFill>
                          <a:schemeClr val="tx1"/>
                        </a:solidFill>
                        <a:latin typeface="+mn-lt"/>
                        <a:ea typeface="+mn-ea"/>
                        <a:cs typeface="+mn-cs"/>
                      </a:endParaRPr>
                    </a:p>
                    <a:p>
                      <a:pPr marL="342900" indent="-342900">
                        <a:buFont typeface="+mj-lt"/>
                        <a:buAutoNum type="arabicPeriod"/>
                      </a:pPr>
                      <a:r>
                        <a:rPr lang="zh-TW" altLang="zh-TW" sz="2000" kern="1200" dirty="0" smtClean="0">
                          <a:solidFill>
                            <a:schemeClr val="tx1"/>
                          </a:solidFill>
                          <a:latin typeface="+mn-lt"/>
                          <a:ea typeface="+mn-ea"/>
                          <a:cs typeface="+mn-cs"/>
                        </a:rPr>
                        <a:t>訂定「亞洲大學學生兼任助理申訴機制流程」。</a:t>
                      </a:r>
                      <a:endParaRPr lang="en-US" altLang="zh-TW" sz="2000" kern="1200" dirty="0" smtClean="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2000" kern="1200" dirty="0" smtClean="0">
                          <a:solidFill>
                            <a:schemeClr val="tx1"/>
                          </a:solidFill>
                          <a:latin typeface="+mn-lt"/>
                          <a:ea typeface="+mn-ea"/>
                          <a:cs typeface="+mn-cs"/>
                        </a:rPr>
                        <a:t>依現有「計畫人員聘僱暨薪資發放系統」</a:t>
                      </a:r>
                      <a:r>
                        <a:rPr lang="zh-TW" altLang="en-US" sz="2000" kern="1200" dirty="0" smtClean="0">
                          <a:solidFill>
                            <a:schemeClr val="tx1"/>
                          </a:solidFill>
                          <a:latin typeface="+mn-lt"/>
                          <a:ea typeface="+mn-ea"/>
                          <a:cs typeface="+mn-cs"/>
                        </a:rPr>
                        <a:t>改名</a:t>
                      </a:r>
                      <a:r>
                        <a:rPr lang="zh-TW" altLang="zh-TW" sz="2000" kern="1200" dirty="0" smtClean="0">
                          <a:solidFill>
                            <a:schemeClr val="tx1"/>
                          </a:solidFill>
                          <a:latin typeface="+mn-lt"/>
                          <a:ea typeface="+mn-ea"/>
                          <a:cs typeface="+mn-cs"/>
                        </a:rPr>
                        <a:t>「</a:t>
                      </a:r>
                      <a:r>
                        <a:rPr lang="zh-TW" altLang="en-US" sz="2000" kern="1200" noProof="0" dirty="0" smtClean="0">
                          <a:solidFill>
                            <a:schemeClr val="tx1"/>
                          </a:solidFill>
                          <a:latin typeface="+mn-lt"/>
                          <a:ea typeface="+mn-ea"/>
                          <a:cs typeface="+mn-cs"/>
                        </a:rPr>
                        <a:t>計畫及勞健保管理系統</a:t>
                      </a:r>
                      <a:r>
                        <a:rPr lang="zh-TW" altLang="zh-TW" sz="2000" kern="1200" dirty="0" smtClean="0">
                          <a:solidFill>
                            <a:schemeClr val="tx1"/>
                          </a:solidFill>
                          <a:latin typeface="+mn-lt"/>
                          <a:ea typeface="+mn-ea"/>
                          <a:cs typeface="+mn-cs"/>
                        </a:rPr>
                        <a:t>」增列勞健保納保系統功能。</a:t>
                      </a:r>
                    </a:p>
                  </a:txBody>
                  <a:tcPr marL="86265" marR="86265" anchor="ctr">
                    <a:lnB w="12700" cap="flat" cmpd="sng" algn="ctr">
                      <a:solidFill>
                        <a:schemeClr val="tx1"/>
                      </a:solidFill>
                      <a:prstDash val="solid"/>
                      <a:round/>
                      <a:headEnd type="none" w="med" len="med"/>
                      <a:tailEnd type="none" w="med" len="med"/>
                    </a:lnB>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zh-TW" sz="2000" kern="1200" dirty="0" smtClean="0">
                          <a:solidFill>
                            <a:schemeClr val="tx1"/>
                          </a:solidFill>
                          <a:latin typeface="+mn-lt"/>
                          <a:ea typeface="+mn-ea"/>
                          <a:cs typeface="+mn-cs"/>
                        </a:rPr>
                        <a:t>辦理全校性宣導說明會</a:t>
                      </a:r>
                      <a:r>
                        <a:rPr lang="zh-TW" altLang="en-US" sz="2000" kern="1200" dirty="0" smtClean="0">
                          <a:solidFill>
                            <a:schemeClr val="tx1"/>
                          </a:solidFill>
                          <a:latin typeface="+mn-lt"/>
                          <a:ea typeface="+mn-ea"/>
                          <a:cs typeface="+mn-cs"/>
                        </a:rPr>
                        <a:t>：</a:t>
                      </a:r>
                      <a:endParaRPr lang="en-US" altLang="zh-TW" sz="2000" kern="1200" dirty="0" smtClean="0">
                        <a:solidFill>
                          <a:schemeClr val="tx1"/>
                        </a:solidFill>
                        <a:latin typeface="+mn-lt"/>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mj-lt"/>
                        <a:buAutoNum type="arabicParenR"/>
                        <a:tabLst/>
                        <a:defRPr/>
                      </a:pPr>
                      <a:r>
                        <a:rPr lang="zh-TW" altLang="zh-TW" sz="2000" kern="1200" dirty="0" smtClean="0">
                          <a:solidFill>
                            <a:schemeClr val="tx1"/>
                          </a:solidFill>
                          <a:latin typeface="+mn-lt"/>
                          <a:ea typeface="+mn-ea"/>
                          <a:cs typeface="+mn-cs"/>
                        </a:rPr>
                        <a:t>第一場次於</a:t>
                      </a:r>
                      <a:r>
                        <a:rPr lang="en-US" altLang="zh-TW" sz="2000" kern="1200" dirty="0" smtClean="0">
                          <a:solidFill>
                            <a:schemeClr val="tx1"/>
                          </a:solidFill>
                          <a:latin typeface="+mn-lt"/>
                          <a:ea typeface="+mn-ea"/>
                          <a:cs typeface="+mn-cs"/>
                        </a:rPr>
                        <a:t>104/09/14(</a:t>
                      </a:r>
                      <a:r>
                        <a:rPr lang="zh-TW" altLang="zh-TW" sz="2000" kern="1200" dirty="0" smtClean="0">
                          <a:solidFill>
                            <a:schemeClr val="tx1"/>
                          </a:solidFill>
                          <a:latin typeface="+mn-lt"/>
                          <a:ea typeface="+mn-ea"/>
                          <a:cs typeface="+mn-cs"/>
                        </a:rPr>
                        <a:t>一</a:t>
                      </a:r>
                      <a:r>
                        <a:rPr lang="en-US" altLang="zh-TW" sz="2000" kern="1200" dirty="0" smtClean="0">
                          <a:solidFill>
                            <a:schemeClr val="tx1"/>
                          </a:solidFill>
                          <a:latin typeface="+mn-lt"/>
                          <a:ea typeface="+mn-ea"/>
                          <a:cs typeface="+mn-cs"/>
                        </a:rPr>
                        <a:t>)</a:t>
                      </a:r>
                      <a:r>
                        <a:rPr lang="zh-TW" altLang="zh-TW" sz="2000" kern="1200" dirty="0" smtClean="0">
                          <a:solidFill>
                            <a:schemeClr val="tx1"/>
                          </a:solidFill>
                          <a:latin typeface="+mn-lt"/>
                          <a:ea typeface="+mn-ea"/>
                          <a:cs typeface="+mn-cs"/>
                        </a:rPr>
                        <a:t>晚上</a:t>
                      </a:r>
                      <a:r>
                        <a:rPr lang="en-US" altLang="zh-TW" sz="2000" kern="1200" dirty="0" smtClean="0">
                          <a:solidFill>
                            <a:schemeClr val="tx1"/>
                          </a:solidFill>
                          <a:latin typeface="+mn-lt"/>
                          <a:ea typeface="+mn-ea"/>
                          <a:cs typeface="+mn-cs"/>
                        </a:rPr>
                        <a:t>6:00</a:t>
                      </a:r>
                      <a:r>
                        <a:rPr lang="zh-TW" altLang="en-US" sz="2000" kern="1200" dirty="0" smtClean="0">
                          <a:solidFill>
                            <a:schemeClr val="tx1"/>
                          </a:solidFill>
                          <a:latin typeface="+mn-lt"/>
                          <a:ea typeface="+mn-ea"/>
                          <a:cs typeface="+mn-cs"/>
                        </a:rPr>
                        <a:t>，假管理大樓</a:t>
                      </a:r>
                      <a:r>
                        <a:rPr lang="en-US" altLang="zh-TW" sz="2000" kern="1200" dirty="0" smtClean="0">
                          <a:solidFill>
                            <a:schemeClr val="tx1"/>
                          </a:solidFill>
                          <a:latin typeface="+mn-lt"/>
                          <a:ea typeface="+mn-ea"/>
                          <a:cs typeface="+mn-cs"/>
                        </a:rPr>
                        <a:t>B1</a:t>
                      </a:r>
                      <a:r>
                        <a:rPr lang="zh-TW" altLang="en-US" sz="2000" kern="1200" dirty="0" smtClean="0">
                          <a:solidFill>
                            <a:schemeClr val="tx1"/>
                          </a:solidFill>
                          <a:latin typeface="+mn-lt"/>
                          <a:ea typeface="+mn-ea"/>
                          <a:cs typeface="+mn-cs"/>
                        </a:rPr>
                        <a:t>國際會議廳</a:t>
                      </a:r>
                      <a:r>
                        <a:rPr lang="en-US" altLang="zh-TW" sz="2000" kern="1200" dirty="0" smtClean="0">
                          <a:solidFill>
                            <a:schemeClr val="tx1"/>
                          </a:solidFill>
                          <a:latin typeface="+mn-lt"/>
                          <a:ea typeface="+mn-ea"/>
                          <a:cs typeface="+mn-cs"/>
                        </a:rPr>
                        <a:t>(M001)</a:t>
                      </a:r>
                      <a:r>
                        <a:rPr lang="zh-TW" altLang="zh-TW" sz="2000" kern="1200" dirty="0" smtClean="0">
                          <a:solidFill>
                            <a:schemeClr val="tx1"/>
                          </a:solidFill>
                          <a:latin typeface="+mn-lt"/>
                          <a:ea typeface="+mn-ea"/>
                          <a:cs typeface="+mn-cs"/>
                        </a:rPr>
                        <a:t>辦理。</a:t>
                      </a:r>
                      <a:endParaRPr lang="en-US" altLang="zh-TW" sz="2000" kern="1200" dirty="0" smtClean="0">
                        <a:solidFill>
                          <a:schemeClr val="tx1"/>
                        </a:solidFill>
                        <a:latin typeface="+mn-lt"/>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mj-lt"/>
                        <a:buAutoNum type="arabicParenR"/>
                        <a:tabLst/>
                        <a:defRPr/>
                      </a:pPr>
                      <a:r>
                        <a:rPr lang="zh-TW" altLang="en-US" sz="2000" kern="1200" dirty="0" smtClean="0">
                          <a:solidFill>
                            <a:schemeClr val="tx1"/>
                          </a:solidFill>
                          <a:latin typeface="+mn-lt"/>
                          <a:ea typeface="+mn-ea"/>
                          <a:cs typeface="+mn-cs"/>
                        </a:rPr>
                        <a:t>第二場次預計</a:t>
                      </a:r>
                      <a:r>
                        <a:rPr lang="en-US" altLang="zh-TW" sz="2000" kern="1200" dirty="0" smtClean="0">
                          <a:solidFill>
                            <a:schemeClr val="tx1"/>
                          </a:solidFill>
                          <a:latin typeface="+mn-lt"/>
                          <a:ea typeface="+mn-ea"/>
                          <a:cs typeface="+mn-cs"/>
                        </a:rPr>
                        <a:t>9/21(</a:t>
                      </a:r>
                      <a:r>
                        <a:rPr lang="zh-TW" altLang="zh-TW" sz="2000" kern="1200" dirty="0" smtClean="0">
                          <a:solidFill>
                            <a:schemeClr val="tx1"/>
                          </a:solidFill>
                          <a:latin typeface="+mn-lt"/>
                          <a:ea typeface="+mn-ea"/>
                          <a:cs typeface="+mn-cs"/>
                        </a:rPr>
                        <a:t>一</a:t>
                      </a:r>
                      <a:r>
                        <a:rPr lang="en-US" altLang="zh-TW" sz="2000" kern="1200" dirty="0" smtClean="0">
                          <a:solidFill>
                            <a:schemeClr val="tx1"/>
                          </a:solidFill>
                          <a:latin typeface="+mn-lt"/>
                          <a:ea typeface="+mn-ea"/>
                          <a:cs typeface="+mn-cs"/>
                        </a:rPr>
                        <a:t>)</a:t>
                      </a:r>
                      <a:r>
                        <a:rPr lang="zh-TW" altLang="zh-TW" sz="2000" kern="1200" dirty="0" smtClean="0">
                          <a:solidFill>
                            <a:schemeClr val="tx1"/>
                          </a:solidFill>
                          <a:latin typeface="+mn-lt"/>
                          <a:ea typeface="+mn-ea"/>
                          <a:cs typeface="+mn-cs"/>
                        </a:rPr>
                        <a:t>晚上</a:t>
                      </a:r>
                      <a:r>
                        <a:rPr lang="en-US" altLang="zh-TW" sz="2000" kern="1200" dirty="0" smtClean="0">
                          <a:solidFill>
                            <a:schemeClr val="tx1"/>
                          </a:solidFill>
                          <a:latin typeface="+mn-lt"/>
                          <a:ea typeface="+mn-ea"/>
                          <a:cs typeface="+mn-cs"/>
                        </a:rPr>
                        <a:t>6:00</a:t>
                      </a:r>
                      <a:r>
                        <a:rPr lang="zh-TW" altLang="en-US" sz="2000" kern="1200" dirty="0" smtClean="0">
                          <a:solidFill>
                            <a:schemeClr val="tx1"/>
                          </a:solidFill>
                          <a:latin typeface="+mn-lt"/>
                          <a:ea typeface="+mn-ea"/>
                          <a:cs typeface="+mn-cs"/>
                        </a:rPr>
                        <a:t>，辦理第一場未參加人員。</a:t>
                      </a:r>
                      <a:endParaRPr lang="en-US" altLang="zh-TW" sz="20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64225" y="319310"/>
            <a:ext cx="8911687" cy="950690"/>
          </a:xfrm>
        </p:spPr>
        <p:txBody>
          <a:bodyPr>
            <a:normAutofit/>
          </a:bodyPr>
          <a:lstStyle/>
          <a:p>
            <a:r>
              <a:rPr lang="zh-TW" altLang="en-US" sz="5400" dirty="0" smtClean="0"/>
              <a:t>簡報大</a:t>
            </a:r>
            <a:r>
              <a:rPr lang="zh-TW" altLang="en-US" sz="5400" dirty="0"/>
              <a:t>綱</a:t>
            </a:r>
            <a:endParaRPr lang="zh-TW" sz="5400" dirty="0"/>
          </a:p>
        </p:txBody>
      </p:sp>
      <p:sp>
        <p:nvSpPr>
          <p:cNvPr id="3" name="內容版面配置區 2"/>
          <p:cNvSpPr>
            <a:spLocks noGrp="1"/>
          </p:cNvSpPr>
          <p:nvPr>
            <p:ph idx="1"/>
          </p:nvPr>
        </p:nvSpPr>
        <p:spPr>
          <a:xfrm>
            <a:off x="1409700" y="1092200"/>
            <a:ext cx="10566400" cy="5473700"/>
          </a:xfrm>
        </p:spPr>
        <p:txBody>
          <a:bodyPr>
            <a:normAutofit fontScale="92500" lnSpcReduction="10000"/>
          </a:bodyPr>
          <a:lstStyle/>
          <a:p>
            <a:r>
              <a:rPr lang="zh-TW" altLang="en-US" sz="3600" dirty="0"/>
              <a:t>一、緣起</a:t>
            </a:r>
            <a:endParaRPr lang="en-US" altLang="zh-TW" sz="3600" dirty="0"/>
          </a:p>
          <a:p>
            <a:r>
              <a:rPr lang="zh-TW" altLang="en-US" sz="3600" dirty="0"/>
              <a:t>二、全校性處理規範制訂</a:t>
            </a:r>
            <a:endParaRPr lang="en-US" altLang="zh-TW" sz="3600" dirty="0">
              <a:solidFill>
                <a:srgbClr val="FF0000"/>
              </a:solidFill>
            </a:endParaRPr>
          </a:p>
          <a:p>
            <a:r>
              <a:rPr lang="zh-TW" altLang="en-US" sz="3600" dirty="0"/>
              <a:t>三、全校性處理規範重點</a:t>
            </a:r>
            <a:endParaRPr lang="en-US" altLang="zh-TW" sz="3600" dirty="0">
              <a:solidFill>
                <a:srgbClr val="FF0000"/>
              </a:solidFill>
            </a:endParaRPr>
          </a:p>
          <a:p>
            <a:r>
              <a:rPr lang="zh-TW" altLang="en-US" sz="3600" dirty="0"/>
              <a:t>四、本校各類兼任助理工作型態表</a:t>
            </a:r>
            <a:endParaRPr lang="en-US" altLang="zh-TW" sz="3600" dirty="0"/>
          </a:p>
          <a:p>
            <a:r>
              <a:rPr lang="zh-TW" altLang="en-US" sz="3600" dirty="0"/>
              <a:t>五、學生兼任助理學習與勞僱型分流標準</a:t>
            </a:r>
            <a:r>
              <a:rPr lang="zh-TW" altLang="en-US" sz="3600" dirty="0" smtClean="0"/>
              <a:t>作業</a:t>
            </a:r>
            <a:r>
              <a:rPr lang="zh-TW" altLang="en-US" sz="3600" dirty="0"/>
              <a:t>流程</a:t>
            </a:r>
            <a:endParaRPr lang="en-US" altLang="zh-TW" sz="3600" dirty="0"/>
          </a:p>
          <a:p>
            <a:r>
              <a:rPr lang="zh-TW" altLang="en-US" sz="3600" dirty="0"/>
              <a:t>六、</a:t>
            </a:r>
            <a:r>
              <a:rPr lang="zh-TW" altLang="en-US" sz="3600" dirty="0">
                <a:solidFill>
                  <a:schemeClr val="tx1">
                    <a:lumMod val="85000"/>
                    <a:lumOff val="15000"/>
                  </a:schemeClr>
                </a:solidFill>
              </a:rPr>
              <a:t>本校相關因應配套</a:t>
            </a:r>
            <a:r>
              <a:rPr lang="zh-TW" altLang="en-US" sz="3600" dirty="0" smtClean="0">
                <a:solidFill>
                  <a:schemeClr val="tx1">
                    <a:lumMod val="85000"/>
                    <a:lumOff val="15000"/>
                  </a:schemeClr>
                </a:solidFill>
              </a:rPr>
              <a:t>作法</a:t>
            </a:r>
            <a:endParaRPr lang="en-US" altLang="zh-TW" sz="3600" dirty="0" smtClean="0">
              <a:solidFill>
                <a:schemeClr val="tx1">
                  <a:lumMod val="85000"/>
                  <a:lumOff val="15000"/>
                </a:schemeClr>
              </a:solidFill>
            </a:endParaRPr>
          </a:p>
          <a:p>
            <a:pPr lvl="1">
              <a:buFont typeface="Wingdings" panose="05000000000000000000" pitchFamily="2" charset="2"/>
              <a:buChar char="u"/>
            </a:pPr>
            <a:r>
              <a:rPr lang="zh-TW" altLang="zh-TW" sz="3200" dirty="0"/>
              <a:t>學習型教學助理制度</a:t>
            </a:r>
            <a:r>
              <a:rPr lang="zh-TW" altLang="zh-TW" sz="3200" dirty="0" smtClean="0"/>
              <a:t>方案</a:t>
            </a:r>
            <a:r>
              <a:rPr lang="zh-TW" altLang="en-US" sz="3200" dirty="0" smtClean="0"/>
              <a:t> </a:t>
            </a:r>
            <a:r>
              <a:rPr lang="zh-TW" altLang="en-US" sz="3200" dirty="0" smtClean="0">
                <a:solidFill>
                  <a:srgbClr val="A53010"/>
                </a:solidFill>
                <a:sym typeface="Wingdings" panose="05000000000000000000" pitchFamily="2" charset="2"/>
              </a:rPr>
              <a:t></a:t>
            </a:r>
            <a:r>
              <a:rPr lang="zh-TW" altLang="zh-TW" sz="3200" dirty="0" smtClean="0"/>
              <a:t>生活</a:t>
            </a:r>
            <a:r>
              <a:rPr lang="zh-TW" altLang="zh-TW" sz="3200" dirty="0"/>
              <a:t>學習執行與實施方式</a:t>
            </a:r>
            <a:endParaRPr lang="en-US" altLang="zh-TW" sz="3200" dirty="0"/>
          </a:p>
          <a:p>
            <a:pPr lvl="1">
              <a:buFont typeface="Wingdings" panose="05000000000000000000" pitchFamily="2" charset="2"/>
              <a:buChar char="u"/>
            </a:pPr>
            <a:r>
              <a:rPr lang="zh-TW" altLang="zh-TW" sz="3200" dirty="0"/>
              <a:t>計畫助理制度</a:t>
            </a:r>
            <a:r>
              <a:rPr lang="zh-TW" altLang="zh-TW" sz="3200" dirty="0" smtClean="0"/>
              <a:t>方案</a:t>
            </a:r>
            <a:r>
              <a:rPr lang="zh-TW" altLang="en-US" sz="3200" dirty="0" smtClean="0"/>
              <a:t>            </a:t>
            </a:r>
            <a:r>
              <a:rPr lang="zh-TW" altLang="en-US" sz="3200" dirty="0" smtClean="0">
                <a:solidFill>
                  <a:srgbClr val="A53010"/>
                </a:solidFill>
                <a:sym typeface="Wingdings" panose="05000000000000000000" pitchFamily="2" charset="2"/>
              </a:rPr>
              <a:t></a:t>
            </a:r>
            <a:r>
              <a:rPr lang="zh-TW" altLang="zh-TW" sz="3200" dirty="0" smtClean="0"/>
              <a:t>勞</a:t>
            </a:r>
            <a:r>
              <a:rPr lang="zh-TW" altLang="zh-TW" sz="3200" dirty="0"/>
              <a:t>健保納保相關應注意事項</a:t>
            </a:r>
            <a:endParaRPr lang="en-US" altLang="zh-TW" sz="3200" dirty="0"/>
          </a:p>
          <a:p>
            <a:r>
              <a:rPr lang="zh-TW" altLang="en-US" sz="3600" dirty="0">
                <a:solidFill>
                  <a:schemeClr val="tx1">
                    <a:lumMod val="85000"/>
                    <a:lumOff val="15000"/>
                  </a:schemeClr>
                </a:solidFill>
              </a:rPr>
              <a:t>七、</a:t>
            </a:r>
            <a:r>
              <a:rPr lang="zh-TW" altLang="zh-TW" sz="3600" dirty="0">
                <a:solidFill>
                  <a:schemeClr val="tx1">
                    <a:lumMod val="85000"/>
                    <a:lumOff val="15000"/>
                  </a:schemeClr>
                </a:solidFill>
              </a:rPr>
              <a:t>意見交流</a:t>
            </a:r>
            <a:r>
              <a:rPr lang="en-US" altLang="zh-TW" sz="3600" dirty="0">
                <a:solidFill>
                  <a:schemeClr val="tx1">
                    <a:lumMod val="85000"/>
                    <a:lumOff val="15000"/>
                  </a:schemeClr>
                </a:solidFill>
              </a:rPr>
              <a:t>Q&amp;A</a:t>
            </a:r>
            <a:endParaRPr lang="zh-TW" sz="3600" dirty="0">
              <a:solidFill>
                <a:schemeClr val="tx1">
                  <a:lumMod val="85000"/>
                  <a:lumOff val="15000"/>
                </a:schemeClr>
              </a:solidFill>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1800920" y="1133005"/>
            <a:ext cx="8712968" cy="1470025"/>
          </a:xfrm>
        </p:spPr>
        <p:txBody>
          <a:bodyPr>
            <a:noAutofit/>
          </a:bodyPr>
          <a:lstStyle/>
          <a:p>
            <a:pPr algn="ctr"/>
            <a:r>
              <a:rPr lang="zh-TW" altLang="en-US" dirty="0"/>
              <a:t>勞健保納保相關應注意事項</a:t>
            </a:r>
          </a:p>
        </p:txBody>
      </p:sp>
      <p:sp>
        <p:nvSpPr>
          <p:cNvPr id="5" name="副標題 4"/>
          <p:cNvSpPr>
            <a:spLocks noGrp="1"/>
          </p:cNvSpPr>
          <p:nvPr>
            <p:ph type="subTitle" idx="1"/>
          </p:nvPr>
        </p:nvSpPr>
        <p:spPr>
          <a:xfrm>
            <a:off x="6889676" y="2789188"/>
            <a:ext cx="4057724" cy="804912"/>
          </a:xfrm>
        </p:spPr>
        <p:txBody>
          <a:bodyPr>
            <a:normAutofit/>
          </a:bodyPr>
          <a:lstStyle/>
          <a:p>
            <a:r>
              <a:rPr lang="zh-TW" altLang="en-US" sz="3600" dirty="0"/>
              <a:t>權責單位：人事室</a:t>
            </a:r>
          </a:p>
        </p:txBody>
      </p:sp>
    </p:spTree>
    <p:extLst>
      <p:ext uri="{BB962C8B-B14F-4D97-AF65-F5344CB8AC3E}">
        <p14:creationId xmlns:p14="http://schemas.microsoft.com/office/powerpoint/2010/main" val="426282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5465" y="521079"/>
            <a:ext cx="9598538" cy="934234"/>
          </a:xfrm>
        </p:spPr>
        <p:txBody>
          <a:bodyPr/>
          <a:lstStyle/>
          <a:p>
            <a:pPr lvl="0"/>
            <a:r>
              <a:rPr lang="zh-TW" altLang="en-US" dirty="0" smtClean="0"/>
              <a:t>六、本校相關因應配套作法</a:t>
            </a:r>
            <a:r>
              <a:rPr lang="en-US" altLang="zh-TW" dirty="0" smtClean="0"/>
              <a:t>_</a:t>
            </a:r>
            <a:r>
              <a:rPr lang="zh-TW" altLang="en-US" dirty="0" smtClean="0"/>
              <a:t>勞健保投保方式</a:t>
            </a:r>
            <a:endParaRPr lang="zh-TW" altLang="en-US" dirty="0"/>
          </a:p>
        </p:txBody>
      </p:sp>
      <p:sp>
        <p:nvSpPr>
          <p:cNvPr id="3" name="文字版面配置區 2"/>
          <p:cNvSpPr>
            <a:spLocks noGrp="1"/>
          </p:cNvSpPr>
          <p:nvPr>
            <p:ph type="body" idx="1"/>
          </p:nvPr>
        </p:nvSpPr>
        <p:spPr>
          <a:xfrm>
            <a:off x="1226481" y="6055308"/>
            <a:ext cx="9050860" cy="576262"/>
          </a:xfrm>
        </p:spPr>
        <p:txBody>
          <a:bodyPr/>
          <a:lstStyle/>
          <a:p>
            <a:r>
              <a:rPr lang="zh-TW" altLang="en-US" sz="2000" dirty="0" smtClean="0"/>
              <a:t>註</a:t>
            </a:r>
            <a:r>
              <a:rPr lang="en-US" altLang="zh-TW" sz="2000" dirty="0" smtClean="0"/>
              <a:t>1</a:t>
            </a:r>
            <a:r>
              <a:rPr lang="zh-TW" altLang="en-US" sz="2000" dirty="0" smtClean="0"/>
              <a:t>：考量兼任助理、臨時工其所領薪資較低，故個人勞退金提繳率皆以</a:t>
            </a:r>
            <a:r>
              <a:rPr lang="en-US" altLang="zh-TW" sz="2000" dirty="0" smtClean="0">
                <a:solidFill>
                  <a:srgbClr val="FF0000"/>
                </a:solidFill>
              </a:rPr>
              <a:t>0%</a:t>
            </a:r>
            <a:r>
              <a:rPr lang="zh-TW" altLang="en-US" sz="2000" dirty="0" smtClean="0">
                <a:solidFill>
                  <a:srgbClr val="FF0000"/>
                </a:solidFill>
              </a:rPr>
              <a:t>提繳</a:t>
            </a:r>
            <a:r>
              <a:rPr lang="zh-TW" altLang="en-US" sz="2000" dirty="0" smtClean="0"/>
              <a:t>。</a:t>
            </a:r>
          </a:p>
        </p:txBody>
      </p:sp>
      <p:graphicFrame>
        <p:nvGraphicFramePr>
          <p:cNvPr id="8" name="內容版面配置區 4" descr="範例表格，3 欄 4 列"/>
          <p:cNvGraphicFramePr>
            <a:graphicFrameLocks noGrp="1"/>
          </p:cNvGraphicFramePr>
          <p:nvPr>
            <p:ph sz="half" idx="2"/>
            <p:extLst>
              <p:ext uri="{D42A27DB-BD31-4B8C-83A1-F6EECF244321}">
                <p14:modId xmlns:p14="http://schemas.microsoft.com/office/powerpoint/2010/main" val="1114379064"/>
              </p:ext>
            </p:extLst>
          </p:nvPr>
        </p:nvGraphicFramePr>
        <p:xfrm>
          <a:off x="682580" y="1526148"/>
          <a:ext cx="11346287" cy="3027821"/>
        </p:xfrm>
        <a:graphic>
          <a:graphicData uri="http://schemas.openxmlformats.org/drawingml/2006/table">
            <a:tbl>
              <a:tblPr firstRow="1" bandRow="1">
                <a:tableStyleId>{E8B1032C-EA38-4F05-BA0D-38AFFFC7BED3}</a:tableStyleId>
              </a:tblPr>
              <a:tblGrid>
                <a:gridCol w="1983347"/>
                <a:gridCol w="1777284"/>
                <a:gridCol w="2073499"/>
                <a:gridCol w="1970467"/>
                <a:gridCol w="1313646"/>
                <a:gridCol w="2228044"/>
              </a:tblGrid>
              <a:tr h="650381">
                <a:tc>
                  <a:txBody>
                    <a:bodyPr/>
                    <a:lstStyle/>
                    <a:p>
                      <a:pPr algn="ctr"/>
                      <a:r>
                        <a:rPr lang="zh-TW" altLang="en-US" sz="2000" dirty="0" smtClean="0">
                          <a:latin typeface="Microsoft JhengHei UI" panose="020B0604030504040204" pitchFamily="34" charset="-120"/>
                          <a:ea typeface="Microsoft JhengHei UI" panose="020B0604030504040204" pitchFamily="34" charset="-120"/>
                        </a:rPr>
                        <a:t>平均月薪</a:t>
                      </a:r>
                      <a:endParaRPr lang="zh-TW" sz="2000" dirty="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Microsoft JhengHei UI" panose="020B0604030504040204" pitchFamily="34" charset="-120"/>
                          <a:ea typeface="Microsoft JhengHei UI" panose="020B0604030504040204" pitchFamily="34" charset="-120"/>
                        </a:rPr>
                        <a:t>月投保金額</a:t>
                      </a:r>
                      <a:endParaRPr lang="zh-TW" altLang="zh-TW" sz="20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Microsoft JhengHei UI" panose="020B0604030504040204" pitchFamily="34" charset="-120"/>
                          <a:ea typeface="Microsoft JhengHei UI" panose="020B0604030504040204" pitchFamily="34" charset="-120"/>
                        </a:rPr>
                        <a:t>個人負擔保費</a:t>
                      </a:r>
                    </a:p>
                    <a:p>
                      <a:pPr marL="0" marR="0" indent="0" algn="ctr" defTabSz="457200" rtl="0" eaLnBrk="1" fontAlgn="auto" latinLnBrk="0" hangingPunct="1">
                        <a:lnSpc>
                          <a:spcPct val="100000"/>
                        </a:lnSpc>
                        <a:spcBef>
                          <a:spcPts val="0"/>
                        </a:spcBef>
                        <a:spcAft>
                          <a:spcPts val="0"/>
                        </a:spcAft>
                        <a:buClrTx/>
                        <a:buSzTx/>
                        <a:buFontTx/>
                        <a:buNone/>
                        <a:tabLst/>
                        <a:defRPr/>
                      </a:pPr>
                      <a:r>
                        <a:rPr lang="en-US" altLang="zh-TW" sz="1600" dirty="0" smtClean="0">
                          <a:latin typeface="Microsoft JhengHei UI" panose="020B0604030504040204" pitchFamily="34" charset="-120"/>
                          <a:ea typeface="Microsoft JhengHei UI" panose="020B0604030504040204" pitchFamily="34" charset="-120"/>
                        </a:rPr>
                        <a:t>(</a:t>
                      </a:r>
                      <a:r>
                        <a:rPr lang="zh-TW" altLang="en-US" sz="1600" dirty="0" smtClean="0">
                          <a:latin typeface="Microsoft JhengHei UI" panose="020B0604030504040204" pitchFamily="34" charset="-120"/>
                          <a:ea typeface="Microsoft JhengHei UI" panose="020B0604030504040204" pitchFamily="34" charset="-120"/>
                        </a:rPr>
                        <a:t>註</a:t>
                      </a:r>
                      <a:r>
                        <a:rPr lang="en-US" altLang="zh-TW" sz="1600" dirty="0" smtClean="0">
                          <a:latin typeface="Microsoft JhengHei UI" panose="020B0604030504040204" pitchFamily="34" charset="-120"/>
                          <a:ea typeface="Microsoft JhengHei UI" panose="020B0604030504040204" pitchFamily="34" charset="-120"/>
                        </a:rPr>
                        <a:t>1)</a:t>
                      </a:r>
                      <a:endParaRPr lang="zh-TW" altLang="zh-TW" sz="16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Microsoft JhengHei UI" panose="020B0604030504040204" pitchFamily="34" charset="-120"/>
                          <a:ea typeface="Microsoft JhengHei UI" panose="020B0604030504040204" pitchFamily="34" charset="-120"/>
                        </a:rPr>
                        <a:t>雇主負擔保費</a:t>
                      </a:r>
                      <a:endParaRPr lang="zh-TW" altLang="zh-TW" sz="20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Microsoft JhengHei UI" panose="020B0604030504040204" pitchFamily="34" charset="-120"/>
                          <a:ea typeface="Microsoft JhengHei UI" panose="020B0604030504040204" pitchFamily="34" charset="-120"/>
                        </a:rPr>
                        <a:t>個人實領</a:t>
                      </a:r>
                      <a:endParaRPr lang="zh-TW" altLang="zh-TW" sz="2000" dirty="0" smtClean="0">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000" dirty="0" smtClean="0">
                          <a:latin typeface="Microsoft JhengHei UI" panose="020B0604030504040204" pitchFamily="34" charset="-120"/>
                          <a:ea typeface="Microsoft JhengHei UI" panose="020B0604030504040204" pitchFamily="34" charset="-120"/>
                        </a:rPr>
                        <a:t>雇主實支</a:t>
                      </a:r>
                      <a:endParaRPr lang="zh-TW" altLang="zh-TW" sz="2000" dirty="0" smtClean="0">
                        <a:latin typeface="Microsoft JhengHei UI" panose="020B0604030504040204" pitchFamily="34" charset="-120"/>
                        <a:ea typeface="Microsoft JhengHei UI" panose="020B0604030504040204" pitchFamily="34" charset="-120"/>
                      </a:endParaRPr>
                    </a:p>
                  </a:txBody>
                  <a:tcPr marL="86265" marR="86265" anchor="ctr"/>
                </a:tc>
              </a:tr>
              <a:tr h="554950">
                <a:tc>
                  <a:txBody>
                    <a:bodyPr/>
                    <a:lstStyle/>
                    <a:p>
                      <a:pPr algn="ctr"/>
                      <a:r>
                        <a:rPr lang="zh-TW" altLang="en-US" sz="2000" dirty="0" smtClean="0">
                          <a:latin typeface="Microsoft JhengHei UI" panose="020B0604030504040204" pitchFamily="34" charset="-120"/>
                          <a:ea typeface="Microsoft JhengHei UI" panose="020B0604030504040204" pitchFamily="34" charset="-120"/>
                        </a:rPr>
                        <a:t>甲同學</a:t>
                      </a:r>
                      <a:endParaRPr lang="en-US" altLang="zh-TW" sz="2000" dirty="0" smtClean="0">
                        <a:latin typeface="Microsoft JhengHei UI" panose="020B0604030504040204" pitchFamily="34" charset="-120"/>
                        <a:ea typeface="Microsoft JhengHei UI" panose="020B0604030504040204" pitchFamily="34" charset="-120"/>
                      </a:endParaRPr>
                    </a:p>
                    <a:p>
                      <a:pPr algn="ctr"/>
                      <a:r>
                        <a:rPr lang="en-US" altLang="zh-TW" sz="2000" dirty="0" smtClean="0">
                          <a:latin typeface="Microsoft JhengHei UI" panose="020B0604030504040204" pitchFamily="34" charset="-120"/>
                          <a:ea typeface="Microsoft JhengHei UI" panose="020B0604030504040204" pitchFamily="34" charset="-120"/>
                        </a:rPr>
                        <a:t>(</a:t>
                      </a:r>
                      <a:r>
                        <a:rPr lang="zh-TW" altLang="en-US" sz="2000" dirty="0" smtClean="0">
                          <a:latin typeface="Microsoft JhengHei UI" panose="020B0604030504040204" pitchFamily="34" charset="-120"/>
                          <a:ea typeface="Microsoft JhengHei UI" panose="020B0604030504040204" pitchFamily="34" charset="-120"/>
                        </a:rPr>
                        <a:t>臨時工</a:t>
                      </a:r>
                      <a:r>
                        <a:rPr lang="en-US" altLang="zh-TW" sz="2000" dirty="0" smtClean="0">
                          <a:latin typeface="Microsoft JhengHei UI" panose="020B0604030504040204" pitchFamily="34" charset="-120"/>
                          <a:ea typeface="Microsoft JhengHei UI" panose="020B0604030504040204" pitchFamily="34" charset="-120"/>
                        </a:rPr>
                        <a:t>)</a:t>
                      </a:r>
                    </a:p>
                    <a:p>
                      <a:pPr algn="ctr"/>
                      <a:r>
                        <a:rPr lang="en-US" altLang="zh-TW" sz="2000" b="1" u="sng" dirty="0" smtClean="0">
                          <a:solidFill>
                            <a:srgbClr val="0070C0"/>
                          </a:solidFill>
                          <a:latin typeface="Microsoft JhengHei UI" panose="020B0604030504040204" pitchFamily="34" charset="-120"/>
                          <a:ea typeface="Microsoft JhengHei UI" panose="020B0604030504040204" pitchFamily="34" charset="-120"/>
                        </a:rPr>
                        <a:t>3,000</a:t>
                      </a:r>
                      <a:r>
                        <a:rPr lang="zh-TW" altLang="en-US" sz="2000" b="1" u="sng" dirty="0" smtClean="0">
                          <a:solidFill>
                            <a:srgbClr val="0070C0"/>
                          </a:solidFill>
                          <a:latin typeface="Microsoft JhengHei UI" panose="020B0604030504040204" pitchFamily="34" charset="-120"/>
                          <a:ea typeface="Microsoft JhengHei UI" panose="020B0604030504040204" pitchFamily="34" charset="-120"/>
                        </a:rPr>
                        <a:t>元</a:t>
                      </a:r>
                      <a:endParaRPr lang="zh-TW" sz="2000" b="1" u="sng" dirty="0">
                        <a:solidFill>
                          <a:srgbClr val="0070C0"/>
                        </a:solidFill>
                        <a:latin typeface="Microsoft JhengHei UI" panose="020B0604030504040204" pitchFamily="34" charset="-120"/>
                        <a:ea typeface="Microsoft JhengHei UI" panose="020B0604030504040204" pitchFamily="34" charset="-120"/>
                      </a:endParaRPr>
                    </a:p>
                  </a:txBody>
                  <a:tcPr marL="86265" marR="86265" anchor="ctr"/>
                </a:tc>
                <a:tc>
                  <a:txBody>
                    <a:bodyPr/>
                    <a:lstStyle/>
                    <a:p>
                      <a:pPr marL="342900" indent="-342900" algn="ctr">
                        <a:buFont typeface="+mj-lt"/>
                        <a:buNone/>
                      </a:pPr>
                      <a:r>
                        <a:rPr lang="zh-TW" altLang="en-US" sz="2000" kern="1200" dirty="0" smtClean="0">
                          <a:solidFill>
                            <a:schemeClr val="tx1"/>
                          </a:solidFill>
                          <a:latin typeface="+mn-lt"/>
                          <a:ea typeface="+mn-ea"/>
                          <a:cs typeface="+mn-cs"/>
                        </a:rPr>
                        <a:t>勞保</a:t>
                      </a:r>
                      <a:r>
                        <a:rPr lang="en-US" altLang="zh-TW" sz="2000" kern="1200" dirty="0" smtClean="0">
                          <a:solidFill>
                            <a:schemeClr val="tx1"/>
                          </a:solidFill>
                          <a:latin typeface="+mn-lt"/>
                          <a:ea typeface="+mn-ea"/>
                          <a:cs typeface="+mn-cs"/>
                        </a:rPr>
                        <a:t>11,100</a:t>
                      </a:r>
                      <a:r>
                        <a:rPr lang="zh-TW" altLang="en-US" sz="2000" kern="1200" dirty="0" smtClean="0">
                          <a:solidFill>
                            <a:schemeClr val="tx1"/>
                          </a:solidFill>
                          <a:latin typeface="+mn-lt"/>
                          <a:ea typeface="+mn-ea"/>
                          <a:cs typeface="+mn-cs"/>
                        </a:rPr>
                        <a:t>元</a:t>
                      </a:r>
                      <a:endParaRPr lang="en-US" altLang="zh-TW" sz="2000" kern="1200" dirty="0" smtClean="0">
                        <a:solidFill>
                          <a:schemeClr val="tx1"/>
                        </a:solidFill>
                        <a:latin typeface="+mn-lt"/>
                        <a:ea typeface="+mn-ea"/>
                        <a:cs typeface="+mn-cs"/>
                      </a:endParaRPr>
                    </a:p>
                    <a:p>
                      <a:pPr marL="342900" indent="-342900" algn="ctr">
                        <a:buFont typeface="+mj-lt"/>
                        <a:buNone/>
                      </a:pPr>
                      <a:r>
                        <a:rPr lang="zh-TW" altLang="en-US" sz="2000" kern="1200" dirty="0" smtClean="0">
                          <a:solidFill>
                            <a:schemeClr val="tx1"/>
                          </a:solidFill>
                          <a:latin typeface="+mn-lt"/>
                          <a:ea typeface="+mn-ea"/>
                          <a:cs typeface="+mn-cs"/>
                        </a:rPr>
                        <a:t>健保</a:t>
                      </a:r>
                      <a:r>
                        <a:rPr lang="en-US" altLang="zh-TW" sz="2000" kern="1200" dirty="0" smtClean="0">
                          <a:solidFill>
                            <a:schemeClr val="tx1"/>
                          </a:solidFill>
                          <a:latin typeface="+mn-lt"/>
                          <a:ea typeface="+mn-ea"/>
                          <a:cs typeface="+mn-cs"/>
                        </a:rPr>
                        <a:t>20,008</a:t>
                      </a:r>
                      <a:r>
                        <a:rPr lang="zh-TW" altLang="en-US" sz="2000" kern="1200" dirty="0" smtClean="0">
                          <a:solidFill>
                            <a:schemeClr val="tx1"/>
                          </a:solidFill>
                          <a:latin typeface="+mn-lt"/>
                          <a:ea typeface="+mn-ea"/>
                          <a:cs typeface="+mn-cs"/>
                        </a:rPr>
                        <a:t>元</a:t>
                      </a:r>
                      <a:endParaRPr lang="en-US" altLang="zh-TW" sz="2000" kern="1200" dirty="0" smtClean="0">
                        <a:solidFill>
                          <a:schemeClr val="tx1"/>
                        </a:solidFill>
                        <a:latin typeface="+mn-lt"/>
                        <a:ea typeface="+mn-ea"/>
                        <a:cs typeface="+mn-cs"/>
                      </a:endParaRPr>
                    </a:p>
                    <a:p>
                      <a:pPr marL="342900" indent="-342900" algn="ctr">
                        <a:buFont typeface="+mj-lt"/>
                        <a:buNone/>
                      </a:pPr>
                      <a:r>
                        <a:rPr lang="zh-TW" altLang="en-US" sz="2000" kern="1200" dirty="0" smtClean="0">
                          <a:solidFill>
                            <a:schemeClr val="tx1"/>
                          </a:solidFill>
                          <a:latin typeface="+mn-lt"/>
                          <a:ea typeface="+mn-ea"/>
                          <a:cs typeface="+mn-cs"/>
                        </a:rPr>
                        <a:t>勞退</a:t>
                      </a:r>
                      <a:r>
                        <a:rPr lang="en-US" altLang="zh-TW" sz="2000" kern="1200" dirty="0" smtClean="0">
                          <a:solidFill>
                            <a:schemeClr val="tx1"/>
                          </a:solidFill>
                          <a:latin typeface="+mn-lt"/>
                          <a:ea typeface="+mn-ea"/>
                          <a:cs typeface="+mn-cs"/>
                        </a:rPr>
                        <a:t>3,000</a:t>
                      </a:r>
                      <a:r>
                        <a:rPr lang="zh-TW" altLang="en-US" sz="2000" kern="1200" dirty="0" smtClean="0">
                          <a:solidFill>
                            <a:schemeClr val="tx1"/>
                          </a:solidFill>
                          <a:latin typeface="+mn-lt"/>
                          <a:ea typeface="+mn-ea"/>
                          <a:cs typeface="+mn-cs"/>
                        </a:rPr>
                        <a:t>元</a:t>
                      </a:r>
                      <a:endParaRPr lang="en-US" altLang="zh-TW" sz="2000" kern="1200" dirty="0" smtClean="0">
                        <a:solidFill>
                          <a:schemeClr val="tx1"/>
                        </a:solidFill>
                        <a:latin typeface="+mn-lt"/>
                        <a:ea typeface="+mn-ea"/>
                        <a:cs typeface="+mn-cs"/>
                      </a:endParaRPr>
                    </a:p>
                  </a:txBody>
                  <a:tcPr marL="86265" marR="86265" anchor="ctr"/>
                </a:tc>
                <a:tc>
                  <a:txBody>
                    <a:bodyPr/>
                    <a:lstStyle/>
                    <a:p>
                      <a:pPr marL="342900" indent="-342900" algn="ctr">
                        <a:buFont typeface="+mj-lt"/>
                        <a:buNone/>
                      </a:pPr>
                      <a:r>
                        <a:rPr lang="zh-TW" altLang="en-US" sz="1800" kern="1200" dirty="0" smtClean="0">
                          <a:solidFill>
                            <a:schemeClr val="tx1"/>
                          </a:solidFill>
                          <a:latin typeface="+mn-lt"/>
                          <a:ea typeface="+mn-ea"/>
                          <a:cs typeface="+mn-cs"/>
                        </a:rPr>
                        <a:t>勞保</a:t>
                      </a:r>
                      <a:r>
                        <a:rPr lang="en-US" altLang="zh-TW" sz="1800" kern="1200" dirty="0" smtClean="0">
                          <a:solidFill>
                            <a:schemeClr val="tx1"/>
                          </a:solidFill>
                          <a:latin typeface="+mn-lt"/>
                          <a:ea typeface="+mn-ea"/>
                          <a:cs typeface="+mn-cs"/>
                        </a:rPr>
                        <a:t>222</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kern="1200" dirty="0" smtClean="0">
                          <a:solidFill>
                            <a:schemeClr val="tx1"/>
                          </a:solidFill>
                          <a:latin typeface="+mn-lt"/>
                          <a:ea typeface="+mn-ea"/>
                          <a:cs typeface="+mn-cs"/>
                        </a:rPr>
                        <a:t>健保</a:t>
                      </a:r>
                      <a:r>
                        <a:rPr lang="en-US" altLang="zh-TW" sz="1800" kern="1200" dirty="0" smtClean="0">
                          <a:solidFill>
                            <a:schemeClr val="tx1"/>
                          </a:solidFill>
                          <a:latin typeface="+mn-lt"/>
                          <a:ea typeface="+mn-ea"/>
                          <a:cs typeface="+mn-cs"/>
                        </a:rPr>
                        <a:t>295</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b="1" u="sng" kern="1200" dirty="0" smtClean="0">
                          <a:solidFill>
                            <a:schemeClr val="tx1"/>
                          </a:solidFill>
                          <a:latin typeface="+mn-lt"/>
                          <a:ea typeface="+mn-ea"/>
                          <a:cs typeface="+mn-cs"/>
                        </a:rPr>
                        <a:t>合計</a:t>
                      </a:r>
                      <a:r>
                        <a:rPr lang="en-US" altLang="zh-TW" sz="1800" b="1" u="sng" kern="1200" dirty="0" smtClean="0">
                          <a:solidFill>
                            <a:schemeClr val="tx1"/>
                          </a:solidFill>
                          <a:latin typeface="+mn-lt"/>
                          <a:ea typeface="+mn-ea"/>
                          <a:cs typeface="+mn-cs"/>
                        </a:rPr>
                        <a:t>517</a:t>
                      </a:r>
                      <a:r>
                        <a:rPr lang="zh-TW" altLang="en-US" sz="1800" b="1" u="sng" kern="1200" dirty="0" smtClean="0">
                          <a:solidFill>
                            <a:schemeClr val="tx1"/>
                          </a:solidFill>
                          <a:latin typeface="+mn-lt"/>
                          <a:ea typeface="+mn-ea"/>
                          <a:cs typeface="+mn-cs"/>
                        </a:rPr>
                        <a:t>元</a:t>
                      </a:r>
                      <a:endParaRPr lang="en-US" altLang="zh-TW" sz="1800" b="1" u="sng" kern="1200" dirty="0" smtClean="0">
                        <a:solidFill>
                          <a:schemeClr val="tx1"/>
                        </a:solidFill>
                        <a:latin typeface="+mn-lt"/>
                        <a:ea typeface="+mn-ea"/>
                        <a:cs typeface="+mn-cs"/>
                      </a:endParaRPr>
                    </a:p>
                  </a:txBody>
                  <a:tcPr marL="86265" marR="86265" anchor="ctr"/>
                </a:tc>
                <a:tc>
                  <a:txBody>
                    <a:bodyPr/>
                    <a:lstStyle/>
                    <a:p>
                      <a:pPr marL="342900" indent="-342900" algn="ctr">
                        <a:buFont typeface="+mj-lt"/>
                        <a:buNone/>
                      </a:pPr>
                      <a:r>
                        <a:rPr lang="zh-TW" altLang="en-US" sz="1800" kern="1200" dirty="0" smtClean="0">
                          <a:solidFill>
                            <a:schemeClr val="tx1"/>
                          </a:solidFill>
                          <a:latin typeface="+mn-lt"/>
                          <a:ea typeface="+mn-ea"/>
                          <a:cs typeface="+mn-cs"/>
                        </a:rPr>
                        <a:t>勞保</a:t>
                      </a:r>
                      <a:r>
                        <a:rPr lang="en-US" altLang="zh-TW" sz="1800" kern="1200" dirty="0" smtClean="0">
                          <a:solidFill>
                            <a:schemeClr val="tx1"/>
                          </a:solidFill>
                          <a:latin typeface="+mn-lt"/>
                          <a:ea typeface="+mn-ea"/>
                          <a:cs typeface="+mn-cs"/>
                        </a:rPr>
                        <a:t>790</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kern="1200" dirty="0" smtClean="0">
                          <a:solidFill>
                            <a:schemeClr val="tx1"/>
                          </a:solidFill>
                          <a:latin typeface="+mn-lt"/>
                          <a:ea typeface="+mn-ea"/>
                          <a:cs typeface="+mn-cs"/>
                        </a:rPr>
                        <a:t>健保</a:t>
                      </a:r>
                      <a:r>
                        <a:rPr lang="en-US" altLang="zh-TW" sz="1800" kern="1200" dirty="0" smtClean="0">
                          <a:solidFill>
                            <a:schemeClr val="tx1"/>
                          </a:solidFill>
                          <a:latin typeface="+mn-lt"/>
                          <a:ea typeface="+mn-ea"/>
                          <a:cs typeface="+mn-cs"/>
                        </a:rPr>
                        <a:t>955</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kern="1200" dirty="0" smtClean="0">
                          <a:solidFill>
                            <a:schemeClr val="tx1"/>
                          </a:solidFill>
                          <a:latin typeface="+mn-lt"/>
                          <a:ea typeface="+mn-ea"/>
                          <a:cs typeface="+mn-cs"/>
                        </a:rPr>
                        <a:t>勞退</a:t>
                      </a:r>
                      <a:r>
                        <a:rPr lang="en-US" altLang="zh-TW" sz="1800" kern="1200" dirty="0" smtClean="0">
                          <a:solidFill>
                            <a:schemeClr val="tx1"/>
                          </a:solidFill>
                          <a:latin typeface="+mn-lt"/>
                          <a:ea typeface="+mn-ea"/>
                          <a:cs typeface="+mn-cs"/>
                        </a:rPr>
                        <a:t>180</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marR="0" indent="-342900" algn="ctr" defTabSz="457200" rtl="0" eaLnBrk="1" fontAlgn="auto" latinLnBrk="0" hangingPunct="1">
                        <a:lnSpc>
                          <a:spcPct val="100000"/>
                        </a:lnSpc>
                        <a:spcBef>
                          <a:spcPts val="0"/>
                        </a:spcBef>
                        <a:spcAft>
                          <a:spcPts val="0"/>
                        </a:spcAft>
                        <a:buClrTx/>
                        <a:buSzTx/>
                        <a:buFont typeface="+mj-lt"/>
                        <a:buNone/>
                        <a:tabLst/>
                        <a:defRPr/>
                      </a:pPr>
                      <a:r>
                        <a:rPr lang="zh-TW" altLang="en-US" sz="1800" b="1" u="sng" kern="1200" dirty="0" smtClean="0">
                          <a:solidFill>
                            <a:schemeClr val="tx1"/>
                          </a:solidFill>
                          <a:latin typeface="+mn-lt"/>
                          <a:ea typeface="+mn-ea"/>
                          <a:cs typeface="+mn-cs"/>
                        </a:rPr>
                        <a:t>合計</a:t>
                      </a:r>
                      <a:r>
                        <a:rPr lang="en-US" altLang="zh-TW" sz="1800" b="1" u="sng" kern="1200" dirty="0" smtClean="0">
                          <a:solidFill>
                            <a:schemeClr val="tx1"/>
                          </a:solidFill>
                          <a:latin typeface="+mn-lt"/>
                          <a:ea typeface="+mn-ea"/>
                          <a:cs typeface="+mn-cs"/>
                        </a:rPr>
                        <a:t>1,925</a:t>
                      </a:r>
                      <a:r>
                        <a:rPr lang="zh-TW" altLang="en-US" sz="1800" b="1" u="sng" kern="1200" dirty="0" smtClean="0">
                          <a:solidFill>
                            <a:schemeClr val="tx1"/>
                          </a:solidFill>
                          <a:latin typeface="+mn-lt"/>
                          <a:ea typeface="+mn-ea"/>
                          <a:cs typeface="+mn-cs"/>
                        </a:rPr>
                        <a:t>元</a:t>
                      </a:r>
                      <a:endParaRPr lang="zh-TW" altLang="zh-TW" sz="1800" b="1" u="sng" kern="1200" dirty="0" smtClean="0">
                        <a:solidFill>
                          <a:schemeClr val="tx1"/>
                        </a:solidFill>
                        <a:latin typeface="+mn-lt"/>
                        <a:ea typeface="+mn-ea"/>
                        <a:cs typeface="+mn-cs"/>
                      </a:endParaRPr>
                    </a:p>
                  </a:txBody>
                  <a:tcPr marL="86265" marR="86265" anchor="ctr"/>
                </a:tc>
                <a:tc>
                  <a:txBody>
                    <a:bodyPr/>
                    <a:lstStyle/>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3,000</a:t>
                      </a:r>
                      <a:r>
                        <a:rPr lang="zh-TW" altLang="en-US" sz="1800" kern="1200" dirty="0" smtClean="0">
                          <a:solidFill>
                            <a:schemeClr val="tx1"/>
                          </a:solidFill>
                          <a:latin typeface="+mn-lt"/>
                          <a:ea typeface="+mn-ea"/>
                          <a:cs typeface="+mn-cs"/>
                        </a:rPr>
                        <a:t>元</a:t>
                      </a:r>
                      <a:r>
                        <a:rPr lang="en-US" altLang="zh-TW" sz="1800" kern="1200" dirty="0" smtClean="0">
                          <a:solidFill>
                            <a:schemeClr val="tx1"/>
                          </a:solidFill>
                          <a:latin typeface="+mn-lt"/>
                          <a:ea typeface="+mn-ea"/>
                          <a:cs typeface="+mn-cs"/>
                        </a:rPr>
                        <a:t>-</a:t>
                      </a:r>
                    </a:p>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517</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a:t>
                      </a:r>
                      <a:r>
                        <a:rPr lang="en-US" altLang="zh-TW" sz="1800" b="1" kern="1200" dirty="0" smtClean="0">
                          <a:solidFill>
                            <a:srgbClr val="00B050"/>
                          </a:solidFill>
                          <a:latin typeface="+mn-lt"/>
                          <a:ea typeface="+mn-ea"/>
                          <a:cs typeface="+mn-cs"/>
                        </a:rPr>
                        <a:t>2,483</a:t>
                      </a:r>
                      <a:r>
                        <a:rPr lang="zh-TW" altLang="en-US" sz="1800" b="1" kern="1200" dirty="0" smtClean="0">
                          <a:solidFill>
                            <a:srgbClr val="00B050"/>
                          </a:solidFill>
                          <a:latin typeface="+mn-lt"/>
                          <a:ea typeface="+mn-ea"/>
                          <a:cs typeface="+mn-cs"/>
                        </a:rPr>
                        <a:t>元</a:t>
                      </a:r>
                      <a:endParaRPr lang="zh-TW" altLang="zh-TW" sz="1800" b="1" kern="1200" dirty="0" smtClean="0">
                        <a:solidFill>
                          <a:srgbClr val="00B050"/>
                        </a:solidFill>
                        <a:latin typeface="+mn-lt"/>
                        <a:ea typeface="+mn-ea"/>
                        <a:cs typeface="+mn-cs"/>
                      </a:endParaRPr>
                    </a:p>
                  </a:txBody>
                  <a:tcPr marL="86265" marR="86265" anchor="ctr"/>
                </a:tc>
                <a:tc>
                  <a:txBody>
                    <a:bodyPr/>
                    <a:lstStyle/>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3,000</a:t>
                      </a:r>
                      <a:r>
                        <a:rPr lang="zh-TW" altLang="en-US" sz="1800" kern="1200" dirty="0" smtClean="0">
                          <a:solidFill>
                            <a:schemeClr val="tx1"/>
                          </a:solidFill>
                          <a:latin typeface="+mn-lt"/>
                          <a:ea typeface="+mn-ea"/>
                          <a:cs typeface="+mn-cs"/>
                        </a:rPr>
                        <a:t>元</a:t>
                      </a:r>
                      <a:r>
                        <a:rPr lang="en-US" altLang="zh-TW" sz="1800" kern="1200" dirty="0" smtClean="0">
                          <a:solidFill>
                            <a:schemeClr val="tx1"/>
                          </a:solidFill>
                          <a:latin typeface="+mn-lt"/>
                          <a:ea typeface="+mn-ea"/>
                          <a:cs typeface="+mn-cs"/>
                        </a:rPr>
                        <a:t>+1,925</a:t>
                      </a:r>
                      <a:r>
                        <a:rPr lang="zh-TW" altLang="en-US" sz="1800" kern="1200" dirty="0" smtClean="0">
                          <a:solidFill>
                            <a:schemeClr val="tx1"/>
                          </a:solidFill>
                          <a:latin typeface="+mn-lt"/>
                          <a:ea typeface="+mn-ea"/>
                          <a:cs typeface="+mn-cs"/>
                        </a:rPr>
                        <a:t>元</a:t>
                      </a:r>
                      <a:r>
                        <a:rPr lang="en-US" altLang="zh-TW" sz="1800" kern="1200" dirty="0" smtClean="0">
                          <a:solidFill>
                            <a:schemeClr val="tx1"/>
                          </a:solidFill>
                          <a:latin typeface="+mn-lt"/>
                          <a:ea typeface="+mn-ea"/>
                          <a:cs typeface="+mn-cs"/>
                        </a:rPr>
                        <a:t>=</a:t>
                      </a:r>
                      <a:r>
                        <a:rPr lang="en-US" altLang="zh-TW" sz="1800" b="1" kern="1200" dirty="0" smtClean="0">
                          <a:solidFill>
                            <a:srgbClr val="FF0000"/>
                          </a:solidFill>
                          <a:latin typeface="+mn-lt"/>
                          <a:ea typeface="+mn-ea"/>
                          <a:cs typeface="+mn-cs"/>
                        </a:rPr>
                        <a:t>4,925</a:t>
                      </a:r>
                      <a:r>
                        <a:rPr lang="zh-TW" altLang="en-US" sz="1800" b="1" kern="1200" dirty="0" smtClean="0">
                          <a:solidFill>
                            <a:srgbClr val="FF0000"/>
                          </a:solidFill>
                          <a:latin typeface="+mn-lt"/>
                          <a:ea typeface="+mn-ea"/>
                          <a:cs typeface="+mn-cs"/>
                        </a:rPr>
                        <a:t>元</a:t>
                      </a:r>
                      <a:endParaRPr lang="zh-TW" altLang="zh-TW" sz="1800" b="1" kern="1200" dirty="0" smtClean="0">
                        <a:solidFill>
                          <a:srgbClr val="FF0000"/>
                        </a:solidFill>
                        <a:latin typeface="+mn-lt"/>
                        <a:ea typeface="+mn-ea"/>
                        <a:cs typeface="+mn-cs"/>
                      </a:endParaRPr>
                    </a:p>
                  </a:txBody>
                  <a:tcPr marL="86265" marR="86265" anchor="ctr"/>
                </a:tc>
              </a:tr>
              <a:tr h="899223">
                <a:tc>
                  <a:txBody>
                    <a:bodyPr/>
                    <a:lstStyle/>
                    <a:p>
                      <a:pPr algn="ctr"/>
                      <a:r>
                        <a:rPr lang="zh-TW" altLang="en-US" sz="2000" dirty="0" smtClean="0">
                          <a:latin typeface="Microsoft JhengHei UI" panose="020B0604030504040204" pitchFamily="34" charset="-120"/>
                          <a:ea typeface="Microsoft JhengHei UI" panose="020B0604030504040204" pitchFamily="34" charset="-120"/>
                        </a:rPr>
                        <a:t>乙同學</a:t>
                      </a:r>
                      <a:endParaRPr lang="en-US" altLang="zh-TW" sz="2000" dirty="0" smtClean="0">
                        <a:latin typeface="Microsoft JhengHei UI" panose="020B0604030504040204" pitchFamily="34" charset="-120"/>
                        <a:ea typeface="Microsoft JhengHei UI" panose="020B0604030504040204" pitchFamily="34" charset="-120"/>
                      </a:endParaRPr>
                    </a:p>
                    <a:p>
                      <a:pPr algn="ctr"/>
                      <a:r>
                        <a:rPr lang="en-US" altLang="zh-TW" sz="2000" dirty="0" smtClean="0">
                          <a:latin typeface="Microsoft JhengHei UI" panose="020B0604030504040204" pitchFamily="34" charset="-120"/>
                          <a:ea typeface="Microsoft JhengHei UI" panose="020B0604030504040204" pitchFamily="34" charset="-120"/>
                        </a:rPr>
                        <a:t>(</a:t>
                      </a:r>
                      <a:r>
                        <a:rPr lang="zh-TW" altLang="en-US" sz="2000" dirty="0" smtClean="0">
                          <a:latin typeface="Microsoft JhengHei UI" panose="020B0604030504040204" pitchFamily="34" charset="-120"/>
                          <a:ea typeface="Microsoft JhengHei UI" panose="020B0604030504040204" pitchFamily="34" charset="-120"/>
                        </a:rPr>
                        <a:t>兼任研究助理</a:t>
                      </a:r>
                      <a:r>
                        <a:rPr lang="en-US" altLang="zh-TW" sz="2000" dirty="0" smtClean="0">
                          <a:latin typeface="Microsoft JhengHei UI" panose="020B0604030504040204" pitchFamily="34" charset="-120"/>
                          <a:ea typeface="Microsoft JhengHei UI" panose="020B0604030504040204" pitchFamily="34" charset="-120"/>
                        </a:rPr>
                        <a:t>)</a:t>
                      </a:r>
                    </a:p>
                    <a:p>
                      <a:pPr marL="0" algn="ctr" defTabSz="457200" rtl="0" eaLnBrk="1" latinLnBrk="0" hangingPunct="1"/>
                      <a:r>
                        <a:rPr lang="en-US" altLang="zh-TW" sz="2000" b="1" u="sng" kern="1200" dirty="0" smtClean="0">
                          <a:solidFill>
                            <a:srgbClr val="0070C0"/>
                          </a:solidFill>
                          <a:latin typeface="Microsoft JhengHei UI" panose="020B0604030504040204" pitchFamily="34" charset="-120"/>
                          <a:ea typeface="Microsoft JhengHei UI" panose="020B0604030504040204" pitchFamily="34" charset="-120"/>
                          <a:cs typeface="+mn-cs"/>
                        </a:rPr>
                        <a:t>10,000</a:t>
                      </a:r>
                      <a:r>
                        <a:rPr lang="zh-TW" altLang="en-US" sz="2000" b="1" u="sng" kern="1200" dirty="0" smtClean="0">
                          <a:solidFill>
                            <a:srgbClr val="0070C0"/>
                          </a:solidFill>
                          <a:latin typeface="Microsoft JhengHei UI" panose="020B0604030504040204" pitchFamily="34" charset="-120"/>
                          <a:ea typeface="Microsoft JhengHei UI" panose="020B0604030504040204" pitchFamily="34" charset="-120"/>
                          <a:cs typeface="+mn-cs"/>
                        </a:rPr>
                        <a:t>元</a:t>
                      </a:r>
                      <a:endParaRPr lang="zh-TW" altLang="zh-TW" sz="2000" b="1" u="sng" kern="1200" dirty="0">
                        <a:solidFill>
                          <a:srgbClr val="0070C0"/>
                        </a:solidFill>
                        <a:latin typeface="Microsoft JhengHei UI" panose="020B0604030504040204" pitchFamily="34" charset="-120"/>
                        <a:ea typeface="Microsoft JhengHei UI" panose="020B0604030504040204" pitchFamily="34" charset="-120"/>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lgn="ctr">
                        <a:buFont typeface="+mj-lt"/>
                        <a:buNone/>
                      </a:pPr>
                      <a:r>
                        <a:rPr lang="zh-TW" altLang="en-US" sz="2000" kern="1200" dirty="0" smtClean="0">
                          <a:solidFill>
                            <a:schemeClr val="tx1"/>
                          </a:solidFill>
                          <a:latin typeface="+mn-lt"/>
                          <a:ea typeface="+mn-ea"/>
                          <a:cs typeface="+mn-cs"/>
                        </a:rPr>
                        <a:t>勞保</a:t>
                      </a:r>
                      <a:r>
                        <a:rPr lang="en-US" altLang="zh-TW" sz="2000" kern="1200" dirty="0" smtClean="0">
                          <a:solidFill>
                            <a:schemeClr val="tx1"/>
                          </a:solidFill>
                          <a:latin typeface="+mn-lt"/>
                          <a:ea typeface="+mn-ea"/>
                          <a:cs typeface="+mn-cs"/>
                        </a:rPr>
                        <a:t>11,100</a:t>
                      </a:r>
                      <a:r>
                        <a:rPr lang="zh-TW" altLang="en-US" sz="2000" kern="1200" dirty="0" smtClean="0">
                          <a:solidFill>
                            <a:schemeClr val="tx1"/>
                          </a:solidFill>
                          <a:latin typeface="+mn-lt"/>
                          <a:ea typeface="+mn-ea"/>
                          <a:cs typeface="+mn-cs"/>
                        </a:rPr>
                        <a:t>元</a:t>
                      </a:r>
                      <a:endParaRPr lang="en-US" altLang="zh-TW" sz="2000" kern="1200" dirty="0" smtClean="0">
                        <a:solidFill>
                          <a:schemeClr val="tx1"/>
                        </a:solidFill>
                        <a:latin typeface="+mn-lt"/>
                        <a:ea typeface="+mn-ea"/>
                        <a:cs typeface="+mn-cs"/>
                      </a:endParaRPr>
                    </a:p>
                    <a:p>
                      <a:pPr marL="342900" indent="-342900" algn="ctr">
                        <a:buFont typeface="+mj-lt"/>
                        <a:buNone/>
                      </a:pPr>
                      <a:r>
                        <a:rPr lang="zh-TW" altLang="en-US" sz="2000" kern="1200" dirty="0" smtClean="0">
                          <a:solidFill>
                            <a:schemeClr val="tx1"/>
                          </a:solidFill>
                          <a:latin typeface="+mn-lt"/>
                          <a:ea typeface="+mn-ea"/>
                          <a:cs typeface="+mn-cs"/>
                        </a:rPr>
                        <a:t>健保</a:t>
                      </a:r>
                      <a:r>
                        <a:rPr lang="en-US" altLang="zh-TW" sz="2000" kern="1200" dirty="0" smtClean="0">
                          <a:solidFill>
                            <a:schemeClr val="tx1"/>
                          </a:solidFill>
                          <a:latin typeface="+mn-lt"/>
                          <a:ea typeface="+mn-ea"/>
                          <a:cs typeface="+mn-cs"/>
                        </a:rPr>
                        <a:t>20,008</a:t>
                      </a:r>
                      <a:r>
                        <a:rPr lang="zh-TW" altLang="en-US" sz="2000" kern="1200" dirty="0" smtClean="0">
                          <a:solidFill>
                            <a:schemeClr val="tx1"/>
                          </a:solidFill>
                          <a:latin typeface="+mn-lt"/>
                          <a:ea typeface="+mn-ea"/>
                          <a:cs typeface="+mn-cs"/>
                        </a:rPr>
                        <a:t>元</a:t>
                      </a:r>
                      <a:endParaRPr lang="en-US" altLang="zh-TW" sz="2000" kern="1200" dirty="0" smtClean="0">
                        <a:solidFill>
                          <a:schemeClr val="tx1"/>
                        </a:solidFill>
                        <a:latin typeface="+mn-lt"/>
                        <a:ea typeface="+mn-ea"/>
                        <a:cs typeface="+mn-cs"/>
                      </a:endParaRPr>
                    </a:p>
                    <a:p>
                      <a:pPr marL="342900" indent="-342900" algn="ctr">
                        <a:buFont typeface="+mj-lt"/>
                        <a:buNone/>
                      </a:pPr>
                      <a:r>
                        <a:rPr lang="zh-TW" altLang="en-US" sz="2000" kern="1200" dirty="0" smtClean="0">
                          <a:solidFill>
                            <a:schemeClr val="tx1"/>
                          </a:solidFill>
                          <a:latin typeface="+mn-lt"/>
                          <a:ea typeface="+mn-ea"/>
                          <a:cs typeface="+mn-cs"/>
                        </a:rPr>
                        <a:t>勞退</a:t>
                      </a:r>
                      <a:r>
                        <a:rPr lang="en-US" altLang="zh-TW" sz="2000" kern="1200" dirty="0" smtClean="0">
                          <a:solidFill>
                            <a:schemeClr val="tx1"/>
                          </a:solidFill>
                          <a:latin typeface="+mn-lt"/>
                          <a:ea typeface="+mn-ea"/>
                          <a:cs typeface="+mn-cs"/>
                        </a:rPr>
                        <a:t>11,100</a:t>
                      </a:r>
                      <a:r>
                        <a:rPr lang="zh-TW" altLang="en-US" sz="2000" kern="1200" dirty="0" smtClean="0">
                          <a:solidFill>
                            <a:schemeClr val="tx1"/>
                          </a:solidFill>
                          <a:latin typeface="+mn-lt"/>
                          <a:ea typeface="+mn-ea"/>
                          <a:cs typeface="+mn-cs"/>
                        </a:rPr>
                        <a:t>元</a:t>
                      </a:r>
                      <a:endParaRPr lang="en-US" altLang="zh-TW" sz="2000"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lgn="ctr">
                        <a:buFont typeface="+mj-lt"/>
                        <a:buNone/>
                      </a:pPr>
                      <a:r>
                        <a:rPr lang="zh-TW" altLang="en-US" sz="1800" kern="1200" dirty="0" smtClean="0">
                          <a:solidFill>
                            <a:schemeClr val="tx1"/>
                          </a:solidFill>
                          <a:latin typeface="+mn-lt"/>
                          <a:ea typeface="+mn-ea"/>
                          <a:cs typeface="+mn-cs"/>
                        </a:rPr>
                        <a:t>勞保</a:t>
                      </a:r>
                      <a:r>
                        <a:rPr lang="en-US" altLang="zh-TW" sz="1800" kern="1200" dirty="0" smtClean="0">
                          <a:solidFill>
                            <a:schemeClr val="tx1"/>
                          </a:solidFill>
                          <a:latin typeface="+mn-lt"/>
                          <a:ea typeface="+mn-ea"/>
                          <a:cs typeface="+mn-cs"/>
                        </a:rPr>
                        <a:t>222</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kern="1200" dirty="0" smtClean="0">
                          <a:solidFill>
                            <a:schemeClr val="tx1"/>
                          </a:solidFill>
                          <a:latin typeface="+mn-lt"/>
                          <a:ea typeface="+mn-ea"/>
                          <a:cs typeface="+mn-cs"/>
                        </a:rPr>
                        <a:t>健保</a:t>
                      </a:r>
                      <a:r>
                        <a:rPr lang="en-US" altLang="zh-TW" sz="1800" kern="1200" dirty="0" smtClean="0">
                          <a:solidFill>
                            <a:schemeClr val="tx1"/>
                          </a:solidFill>
                          <a:latin typeface="+mn-lt"/>
                          <a:ea typeface="+mn-ea"/>
                          <a:cs typeface="+mn-cs"/>
                        </a:rPr>
                        <a:t>295</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b="1" u="sng" kern="1200" dirty="0" smtClean="0">
                          <a:solidFill>
                            <a:schemeClr val="tx1"/>
                          </a:solidFill>
                          <a:latin typeface="+mn-lt"/>
                          <a:ea typeface="+mn-ea"/>
                          <a:cs typeface="+mn-cs"/>
                        </a:rPr>
                        <a:t>合計</a:t>
                      </a:r>
                      <a:r>
                        <a:rPr lang="en-US" altLang="zh-TW" sz="1800" b="1" u="sng" kern="1200" dirty="0" smtClean="0">
                          <a:solidFill>
                            <a:schemeClr val="tx1"/>
                          </a:solidFill>
                          <a:latin typeface="+mn-lt"/>
                          <a:ea typeface="+mn-ea"/>
                          <a:cs typeface="+mn-cs"/>
                        </a:rPr>
                        <a:t>517</a:t>
                      </a:r>
                      <a:r>
                        <a:rPr lang="zh-TW" altLang="en-US" sz="1800" b="1" u="sng" kern="1200" dirty="0" smtClean="0">
                          <a:solidFill>
                            <a:schemeClr val="tx1"/>
                          </a:solidFill>
                          <a:latin typeface="+mn-lt"/>
                          <a:ea typeface="+mn-ea"/>
                          <a:cs typeface="+mn-cs"/>
                        </a:rPr>
                        <a:t>元</a:t>
                      </a:r>
                      <a:endParaRPr lang="en-US" altLang="zh-TW" sz="1800" b="1" u="sng"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indent="-342900" algn="ctr">
                        <a:buFont typeface="+mj-lt"/>
                        <a:buNone/>
                      </a:pPr>
                      <a:r>
                        <a:rPr lang="zh-TW" altLang="en-US" sz="1800" kern="1200" dirty="0" smtClean="0">
                          <a:solidFill>
                            <a:schemeClr val="tx1"/>
                          </a:solidFill>
                          <a:latin typeface="+mn-lt"/>
                          <a:ea typeface="+mn-ea"/>
                          <a:cs typeface="+mn-cs"/>
                        </a:rPr>
                        <a:t>勞保</a:t>
                      </a:r>
                      <a:r>
                        <a:rPr lang="en-US" altLang="zh-TW" sz="1800" kern="1200" dirty="0" smtClean="0">
                          <a:solidFill>
                            <a:schemeClr val="tx1"/>
                          </a:solidFill>
                          <a:latin typeface="+mn-lt"/>
                          <a:ea typeface="+mn-ea"/>
                          <a:cs typeface="+mn-cs"/>
                        </a:rPr>
                        <a:t>790</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kern="1200" dirty="0" smtClean="0">
                          <a:solidFill>
                            <a:schemeClr val="tx1"/>
                          </a:solidFill>
                          <a:latin typeface="+mn-lt"/>
                          <a:ea typeface="+mn-ea"/>
                          <a:cs typeface="+mn-cs"/>
                        </a:rPr>
                        <a:t>健保</a:t>
                      </a:r>
                      <a:r>
                        <a:rPr lang="en-US" altLang="zh-TW" sz="1800" kern="1200" dirty="0" smtClean="0">
                          <a:solidFill>
                            <a:schemeClr val="tx1"/>
                          </a:solidFill>
                          <a:latin typeface="+mn-lt"/>
                          <a:ea typeface="+mn-ea"/>
                          <a:cs typeface="+mn-cs"/>
                        </a:rPr>
                        <a:t>955</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indent="-342900" algn="ctr">
                        <a:buFont typeface="+mj-lt"/>
                        <a:buNone/>
                      </a:pPr>
                      <a:r>
                        <a:rPr lang="zh-TW" altLang="en-US" sz="1800" kern="1200" dirty="0" smtClean="0">
                          <a:solidFill>
                            <a:schemeClr val="tx1"/>
                          </a:solidFill>
                          <a:latin typeface="+mn-lt"/>
                          <a:ea typeface="+mn-ea"/>
                          <a:cs typeface="+mn-cs"/>
                        </a:rPr>
                        <a:t>勞退</a:t>
                      </a:r>
                      <a:r>
                        <a:rPr lang="en-US" altLang="zh-TW" sz="1800" kern="1200" dirty="0" smtClean="0">
                          <a:solidFill>
                            <a:schemeClr val="tx1"/>
                          </a:solidFill>
                          <a:latin typeface="+mn-lt"/>
                          <a:ea typeface="+mn-ea"/>
                          <a:cs typeface="+mn-cs"/>
                        </a:rPr>
                        <a:t>666</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marR="0" indent="-342900" algn="ctr" defTabSz="457200" rtl="0" eaLnBrk="1" fontAlgn="auto" latinLnBrk="0" hangingPunct="1">
                        <a:lnSpc>
                          <a:spcPct val="100000"/>
                        </a:lnSpc>
                        <a:spcBef>
                          <a:spcPts val="0"/>
                        </a:spcBef>
                        <a:spcAft>
                          <a:spcPts val="0"/>
                        </a:spcAft>
                        <a:buClrTx/>
                        <a:buSzTx/>
                        <a:buFont typeface="+mj-lt"/>
                        <a:buNone/>
                        <a:tabLst/>
                        <a:defRPr/>
                      </a:pPr>
                      <a:r>
                        <a:rPr lang="zh-TW" altLang="en-US" sz="1800" b="1" u="sng" kern="1200" dirty="0" smtClean="0">
                          <a:solidFill>
                            <a:schemeClr val="tx1"/>
                          </a:solidFill>
                          <a:latin typeface="+mn-lt"/>
                          <a:ea typeface="+mn-ea"/>
                          <a:cs typeface="+mn-cs"/>
                        </a:rPr>
                        <a:t>合計</a:t>
                      </a:r>
                      <a:r>
                        <a:rPr lang="en-US" altLang="zh-TW" sz="1800" b="1" u="sng" kern="1200" dirty="0" smtClean="0">
                          <a:solidFill>
                            <a:schemeClr val="tx1"/>
                          </a:solidFill>
                          <a:latin typeface="+mn-lt"/>
                          <a:ea typeface="+mn-ea"/>
                          <a:cs typeface="+mn-cs"/>
                        </a:rPr>
                        <a:t>2,411</a:t>
                      </a:r>
                      <a:r>
                        <a:rPr lang="zh-TW" altLang="en-US" sz="1800" b="1" u="sng" kern="1200" dirty="0" smtClean="0">
                          <a:solidFill>
                            <a:schemeClr val="tx1"/>
                          </a:solidFill>
                          <a:latin typeface="+mn-lt"/>
                          <a:ea typeface="+mn-ea"/>
                          <a:cs typeface="+mn-cs"/>
                        </a:rPr>
                        <a:t>元</a:t>
                      </a:r>
                      <a:endParaRPr lang="zh-TW" altLang="zh-TW" sz="1800" b="1" u="sng" kern="1200" dirty="0" smtClean="0">
                        <a:solidFill>
                          <a:schemeClr val="tx1"/>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10,000</a:t>
                      </a:r>
                      <a:r>
                        <a:rPr lang="zh-TW" altLang="en-US" sz="1800" kern="1200" dirty="0" smtClean="0">
                          <a:solidFill>
                            <a:schemeClr val="tx1"/>
                          </a:solidFill>
                          <a:latin typeface="+mn-lt"/>
                          <a:ea typeface="+mn-ea"/>
                          <a:cs typeface="+mn-cs"/>
                        </a:rPr>
                        <a:t>元</a:t>
                      </a:r>
                      <a:r>
                        <a:rPr lang="en-US" altLang="zh-TW" sz="1800" kern="1200" dirty="0" smtClean="0">
                          <a:solidFill>
                            <a:schemeClr val="tx1"/>
                          </a:solidFill>
                          <a:latin typeface="+mn-lt"/>
                          <a:ea typeface="+mn-ea"/>
                          <a:cs typeface="+mn-cs"/>
                        </a:rPr>
                        <a:t>-</a:t>
                      </a:r>
                    </a:p>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517</a:t>
                      </a:r>
                      <a:r>
                        <a:rPr lang="zh-TW" altLang="en-US" sz="1800" kern="1200" dirty="0" smtClean="0">
                          <a:solidFill>
                            <a:schemeClr val="tx1"/>
                          </a:solidFill>
                          <a:latin typeface="+mn-lt"/>
                          <a:ea typeface="+mn-ea"/>
                          <a:cs typeface="+mn-cs"/>
                        </a:rPr>
                        <a:t>元</a:t>
                      </a:r>
                      <a:endParaRPr lang="en-US" altLang="zh-TW" sz="1800" kern="1200" dirty="0" smtClean="0">
                        <a:solidFill>
                          <a:schemeClr val="tx1"/>
                        </a:solidFill>
                        <a:latin typeface="+mn-lt"/>
                        <a:ea typeface="+mn-ea"/>
                        <a:cs typeface="+mn-cs"/>
                      </a:endParaRPr>
                    </a:p>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a:t>
                      </a:r>
                      <a:r>
                        <a:rPr lang="en-US" altLang="zh-TW" sz="1800" b="1" kern="1200" dirty="0" smtClean="0">
                          <a:solidFill>
                            <a:srgbClr val="33CC33"/>
                          </a:solidFill>
                          <a:latin typeface="+mn-lt"/>
                          <a:ea typeface="+mn-ea"/>
                          <a:cs typeface="+mn-cs"/>
                        </a:rPr>
                        <a:t>9,483</a:t>
                      </a:r>
                      <a:r>
                        <a:rPr lang="zh-TW" altLang="en-US" sz="1800" b="1" kern="1200" dirty="0" smtClean="0">
                          <a:solidFill>
                            <a:srgbClr val="00B050"/>
                          </a:solidFill>
                          <a:latin typeface="+mn-lt"/>
                          <a:ea typeface="+mn-ea"/>
                          <a:cs typeface="+mn-cs"/>
                        </a:rPr>
                        <a:t>元</a:t>
                      </a:r>
                      <a:endParaRPr lang="zh-TW" altLang="zh-TW" sz="1800" b="1" kern="1200" dirty="0" smtClean="0">
                        <a:solidFill>
                          <a:srgbClr val="00B050"/>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None/>
                        <a:tabLst/>
                        <a:defRPr/>
                      </a:pPr>
                      <a:r>
                        <a:rPr lang="en-US" altLang="zh-TW" sz="1800" kern="1200" dirty="0" smtClean="0">
                          <a:solidFill>
                            <a:schemeClr val="tx1"/>
                          </a:solidFill>
                          <a:latin typeface="+mn-lt"/>
                          <a:ea typeface="+mn-ea"/>
                          <a:cs typeface="+mn-cs"/>
                        </a:rPr>
                        <a:t>10,000</a:t>
                      </a:r>
                      <a:r>
                        <a:rPr lang="zh-TW" altLang="en-US" sz="1800" kern="1200" dirty="0" smtClean="0">
                          <a:solidFill>
                            <a:schemeClr val="tx1"/>
                          </a:solidFill>
                          <a:latin typeface="+mn-lt"/>
                          <a:ea typeface="+mn-ea"/>
                          <a:cs typeface="+mn-cs"/>
                        </a:rPr>
                        <a:t>元</a:t>
                      </a:r>
                      <a:r>
                        <a:rPr lang="en-US" altLang="zh-TW" sz="1800" kern="1200" dirty="0" smtClean="0">
                          <a:solidFill>
                            <a:schemeClr val="tx1"/>
                          </a:solidFill>
                          <a:latin typeface="+mn-lt"/>
                          <a:ea typeface="+mn-ea"/>
                          <a:cs typeface="+mn-cs"/>
                        </a:rPr>
                        <a:t>+2,411</a:t>
                      </a:r>
                      <a:r>
                        <a:rPr lang="zh-TW" altLang="en-US" sz="1800" kern="1200" dirty="0" smtClean="0">
                          <a:solidFill>
                            <a:schemeClr val="tx1"/>
                          </a:solidFill>
                          <a:latin typeface="+mn-lt"/>
                          <a:ea typeface="+mn-ea"/>
                          <a:cs typeface="+mn-cs"/>
                        </a:rPr>
                        <a:t>元</a:t>
                      </a:r>
                      <a:r>
                        <a:rPr lang="en-US" altLang="zh-TW" sz="1800" kern="1200" dirty="0" smtClean="0">
                          <a:solidFill>
                            <a:schemeClr val="tx1"/>
                          </a:solidFill>
                          <a:latin typeface="+mn-lt"/>
                          <a:ea typeface="+mn-ea"/>
                          <a:cs typeface="+mn-cs"/>
                        </a:rPr>
                        <a:t>=</a:t>
                      </a:r>
                      <a:r>
                        <a:rPr lang="en-US" altLang="zh-TW" sz="1800" b="1" kern="1200" dirty="0" smtClean="0">
                          <a:solidFill>
                            <a:srgbClr val="FF0000"/>
                          </a:solidFill>
                          <a:latin typeface="+mn-lt"/>
                          <a:ea typeface="+mn-ea"/>
                          <a:cs typeface="+mn-cs"/>
                        </a:rPr>
                        <a:t>12,411</a:t>
                      </a:r>
                      <a:r>
                        <a:rPr lang="zh-TW" altLang="en-US" sz="1800" b="1" kern="1200" dirty="0" smtClean="0">
                          <a:solidFill>
                            <a:srgbClr val="FF0000"/>
                          </a:solidFill>
                          <a:latin typeface="+mn-lt"/>
                          <a:ea typeface="+mn-ea"/>
                          <a:cs typeface="+mn-cs"/>
                        </a:rPr>
                        <a:t>元</a:t>
                      </a:r>
                      <a:endParaRPr lang="zh-TW" altLang="zh-TW" sz="1800" b="1" kern="1200" dirty="0" smtClean="0">
                        <a:solidFill>
                          <a:srgbClr val="FF0000"/>
                        </a:solidFill>
                        <a:latin typeface="+mn-lt"/>
                        <a:ea typeface="+mn-ea"/>
                        <a:cs typeface="+mn-cs"/>
                      </a:endParaRPr>
                    </a:p>
                  </a:txBody>
                  <a:tcPr marL="86265" marR="86265" anchor="ctr">
                    <a:lnB w="12700" cap="flat" cmpd="sng" algn="ctr">
                      <a:solidFill>
                        <a:schemeClr val="tx1"/>
                      </a:solidFill>
                      <a:prstDash val="solid"/>
                      <a:round/>
                      <a:headEnd type="none" w="med" len="med"/>
                      <a:tailEnd type="none" w="med" len="med"/>
                    </a:lnB>
                  </a:tcPr>
                </a:tc>
              </a:tr>
            </a:tbl>
          </a:graphicData>
        </a:graphic>
      </p:graphicFrame>
      <p:sp>
        <p:nvSpPr>
          <p:cNvPr id="9" name="文字版面配置區 2"/>
          <p:cNvSpPr>
            <a:spLocks noGrp="1"/>
          </p:cNvSpPr>
          <p:nvPr>
            <p:ph type="body" idx="1"/>
          </p:nvPr>
        </p:nvSpPr>
        <p:spPr>
          <a:xfrm>
            <a:off x="1584944" y="991764"/>
            <a:ext cx="6217507" cy="576262"/>
          </a:xfrm>
        </p:spPr>
        <p:txBody>
          <a:bodyPr/>
          <a:lstStyle/>
          <a:p>
            <a:pPr>
              <a:buFont typeface="Wingdings" pitchFamily="2" charset="2"/>
              <a:buChar char="u"/>
            </a:pPr>
            <a:r>
              <a:rPr lang="zh-TW" altLang="en-US" dirty="0" smtClean="0"/>
              <a:t>依據每月兼職人員在本校總所得申報投保</a:t>
            </a:r>
            <a:endParaRPr lang="zh-TW" altLang="en-US" dirty="0"/>
          </a:p>
        </p:txBody>
      </p:sp>
      <p:sp>
        <p:nvSpPr>
          <p:cNvPr id="10" name="文字版面配置區 2"/>
          <p:cNvSpPr>
            <a:spLocks noGrp="1"/>
          </p:cNvSpPr>
          <p:nvPr>
            <p:ph type="body" idx="1"/>
          </p:nvPr>
        </p:nvSpPr>
        <p:spPr>
          <a:xfrm>
            <a:off x="1134183" y="4700787"/>
            <a:ext cx="10456804" cy="1159099"/>
          </a:xfrm>
        </p:spPr>
        <p:txBody>
          <a:bodyPr/>
          <a:lstStyle/>
          <a:p>
            <a:endParaRPr lang="en-US" altLang="zh-TW" sz="2000" dirty="0"/>
          </a:p>
          <a:p>
            <a:endParaRPr lang="en-US" altLang="zh-TW" sz="2000" dirty="0" smtClean="0"/>
          </a:p>
          <a:p>
            <a:pPr>
              <a:buFont typeface="Wingdings" pitchFamily="2" charset="2"/>
              <a:buChar char="n"/>
            </a:pPr>
            <a:r>
              <a:rPr lang="zh-TW" altLang="en-US" sz="2000" dirty="0" smtClean="0"/>
              <a:t>若一位</a:t>
            </a:r>
            <a:r>
              <a:rPr lang="zh-TW" altLang="en-US" sz="2000" dirty="0" smtClean="0">
                <a:solidFill>
                  <a:schemeClr val="tx1"/>
                </a:solidFill>
              </a:rPr>
              <a:t>兼任助理</a:t>
            </a:r>
            <a:r>
              <a:rPr lang="en-US" altLang="zh-TW" sz="2000" dirty="0" smtClean="0">
                <a:solidFill>
                  <a:schemeClr val="tx1"/>
                </a:solidFill>
              </a:rPr>
              <a:t>(</a:t>
            </a:r>
            <a:r>
              <a:rPr lang="zh-TW" altLang="en-US" sz="2000" dirty="0" smtClean="0">
                <a:solidFill>
                  <a:schemeClr val="tx1"/>
                </a:solidFill>
              </a:rPr>
              <a:t>臨時工</a:t>
            </a:r>
            <a:r>
              <a:rPr lang="en-US" altLang="zh-TW" sz="2000" dirty="0" smtClean="0">
                <a:solidFill>
                  <a:schemeClr val="tx1"/>
                </a:solidFill>
              </a:rPr>
              <a:t>)</a:t>
            </a:r>
            <a:r>
              <a:rPr lang="zh-TW" altLang="en-US" sz="2000" dirty="0" smtClean="0">
                <a:solidFill>
                  <a:schemeClr val="tx1"/>
                </a:solidFill>
              </a:rPr>
              <a:t>同月兼任多項工作，則依據薪資比例分攤雇主負擔之保費。此為目前本校採用之作法，另持續參考其它學校，以完善</a:t>
            </a:r>
            <a:r>
              <a:rPr lang="zh-TW" altLang="zh-TW" sz="2000" dirty="0" smtClean="0">
                <a:solidFill>
                  <a:schemeClr val="tx1"/>
                </a:solidFill>
              </a:rPr>
              <a:t>處理模式</a:t>
            </a:r>
            <a:r>
              <a:rPr lang="zh-TW" altLang="en-US" sz="2000" dirty="0" smtClean="0">
                <a:solidFill>
                  <a:schemeClr val="tx1"/>
                </a:solidFill>
              </a:rPr>
              <a:t>。</a:t>
            </a:r>
            <a:endParaRPr lang="en-US" altLang="zh-TW" sz="2000" dirty="0" smtClean="0">
              <a:solidFill>
                <a:schemeClr val="tx1"/>
              </a:solidFill>
            </a:endParaRPr>
          </a:p>
          <a:p>
            <a:pPr>
              <a:buFont typeface="Wingdings" pitchFamily="2" charset="2"/>
              <a:buChar char="n"/>
            </a:pPr>
            <a:r>
              <a:rPr lang="zh-TW" altLang="en-US" sz="2000" dirty="0" smtClean="0">
                <a:solidFill>
                  <a:schemeClr val="tx1"/>
                </a:solidFill>
              </a:rPr>
              <a:t>建議提高每月臨時工之工讀時數， 避免造成低薪高保情況。</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727200" y="1536700"/>
            <a:ext cx="9779000" cy="3556000"/>
          </a:xfrm>
        </p:spPr>
        <p:txBody>
          <a:bodyPr>
            <a:noAutofit/>
          </a:bodyPr>
          <a:lstStyle/>
          <a:p>
            <a:r>
              <a:rPr lang="zh-TW" altLang="en-US" sz="3000" dirty="0"/>
              <a:t>雇主</a:t>
            </a:r>
            <a:r>
              <a:rPr lang="en-US" altLang="zh-TW" sz="3000" dirty="0"/>
              <a:t>(</a:t>
            </a:r>
            <a:r>
              <a:rPr lang="zh-TW" altLang="en-US" sz="3000" dirty="0"/>
              <a:t>學校</a:t>
            </a:r>
            <a:r>
              <a:rPr lang="en-US" altLang="zh-TW" sz="3000" dirty="0"/>
              <a:t>)</a:t>
            </a:r>
            <a:r>
              <a:rPr lang="zh-TW" altLang="en-US" sz="3000" dirty="0"/>
              <a:t>提繳率：不低於其每月工資</a:t>
            </a:r>
            <a:r>
              <a:rPr lang="en-US" altLang="zh-TW" sz="3000" dirty="0"/>
              <a:t>6</a:t>
            </a:r>
            <a:r>
              <a:rPr lang="zh-TW" altLang="en-US" sz="3000" dirty="0"/>
              <a:t>％勞工退休金</a:t>
            </a:r>
          </a:p>
          <a:p>
            <a:r>
              <a:rPr lang="zh-TW" altLang="en-US" sz="3000" dirty="0"/>
              <a:t>個人提繳率：</a:t>
            </a:r>
            <a:r>
              <a:rPr lang="en-US" altLang="zh-TW" sz="3000" dirty="0"/>
              <a:t>0%~6%</a:t>
            </a:r>
          </a:p>
          <a:p>
            <a:r>
              <a:rPr lang="zh-TW" altLang="en-US" sz="3000" b="1" dirty="0">
                <a:solidFill>
                  <a:srgbClr val="FF0000"/>
                </a:solidFill>
              </a:rPr>
              <a:t>考量兼任助理、臨時工其所領薪資較低，故個人提繳率皆以</a:t>
            </a:r>
            <a:r>
              <a:rPr lang="en-US" altLang="zh-TW" sz="3000" b="1" dirty="0">
                <a:solidFill>
                  <a:srgbClr val="FF0000"/>
                </a:solidFill>
              </a:rPr>
              <a:t>0%</a:t>
            </a:r>
            <a:r>
              <a:rPr lang="zh-TW" altLang="en-US" sz="3000" b="1" dirty="0">
                <a:solidFill>
                  <a:srgbClr val="FF0000"/>
                </a:solidFill>
              </a:rPr>
              <a:t>進行提繳</a:t>
            </a:r>
            <a:r>
              <a:rPr lang="zh-TW" altLang="en-US" sz="3000" dirty="0"/>
              <a:t>。</a:t>
            </a:r>
          </a:p>
        </p:txBody>
      </p:sp>
      <p:sp>
        <p:nvSpPr>
          <p:cNvPr id="3" name="標題 2"/>
          <p:cNvSpPr>
            <a:spLocks noGrp="1"/>
          </p:cNvSpPr>
          <p:nvPr>
            <p:ph type="title"/>
          </p:nvPr>
        </p:nvSpPr>
        <p:spPr>
          <a:xfrm>
            <a:off x="1727200" y="624110"/>
            <a:ext cx="10299699" cy="1280890"/>
          </a:xfrm>
        </p:spPr>
        <p:txBody>
          <a:bodyPr/>
          <a:lstStyle/>
          <a:p>
            <a:r>
              <a:rPr lang="zh-TW" altLang="en-US" dirty="0"/>
              <a:t>六、本校相關因應配套作法</a:t>
            </a:r>
            <a:r>
              <a:rPr lang="en-US" altLang="zh-TW" dirty="0"/>
              <a:t>_</a:t>
            </a:r>
            <a:r>
              <a:rPr lang="zh-TW" altLang="en-US" sz="3000" dirty="0" smtClean="0"/>
              <a:t>勞工退休金提繳率</a:t>
            </a:r>
            <a:endParaRPr lang="zh-TW" altLang="en-US" sz="3000" dirty="0"/>
          </a:p>
        </p:txBody>
      </p:sp>
    </p:spTree>
    <p:extLst>
      <p:ext uri="{BB962C8B-B14F-4D97-AF65-F5344CB8AC3E}">
        <p14:creationId xmlns:p14="http://schemas.microsoft.com/office/powerpoint/2010/main" val="3006574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241300" y="1300764"/>
            <a:ext cx="5410201" cy="4011771"/>
          </a:xfrm>
        </p:spPr>
        <p:txBody>
          <a:bodyPr>
            <a:normAutofit/>
          </a:bodyPr>
          <a:lstStyle/>
          <a:p>
            <a:r>
              <a:rPr lang="zh-TW" altLang="en-US" sz="2400" dirty="0" smtClean="0"/>
              <a:t>依全民健康保險法規定，健保費用</a:t>
            </a:r>
            <a:r>
              <a:rPr lang="zh-TW" altLang="en-US" sz="2400" b="1" u="sng" dirty="0"/>
              <a:t>得</a:t>
            </a:r>
            <a:r>
              <a:rPr lang="zh-TW" altLang="en-US" sz="2400" b="1" u="sng" dirty="0" smtClean="0"/>
              <a:t>不</a:t>
            </a:r>
            <a:r>
              <a:rPr lang="zh-TW" altLang="en-US" sz="2400" dirty="0" smtClean="0"/>
              <a:t>在本校納保情形：</a:t>
            </a:r>
            <a:endParaRPr lang="en-US" altLang="zh-TW" sz="2400" dirty="0" smtClean="0"/>
          </a:p>
          <a:p>
            <a:pPr lvl="1">
              <a:buFont typeface="Wingdings" pitchFamily="2" charset="2"/>
              <a:buChar char="u"/>
            </a:pPr>
            <a:r>
              <a:rPr lang="zh-TW" altLang="en-US" sz="2200" dirty="0" smtClean="0"/>
              <a:t>在學工讀生，如無須</a:t>
            </a:r>
            <a:r>
              <a:rPr lang="zh-TW" altLang="en-US" sz="2200" dirty="0"/>
              <a:t>每天上班，且每週上班時數未達</a:t>
            </a:r>
            <a:r>
              <a:rPr lang="en-US" altLang="zh-TW" sz="2200" dirty="0"/>
              <a:t>12</a:t>
            </a:r>
            <a:r>
              <a:rPr lang="zh-TW" altLang="en-US" sz="2200" dirty="0"/>
              <a:t>小時</a:t>
            </a:r>
            <a:r>
              <a:rPr lang="en-US" altLang="zh-TW" sz="2200" dirty="0"/>
              <a:t>(</a:t>
            </a:r>
            <a:r>
              <a:rPr lang="zh-TW" altLang="en-US" sz="2200" b="1" u="sng" dirty="0">
                <a:solidFill>
                  <a:srgbClr val="FF0000"/>
                </a:solidFill>
              </a:rPr>
              <a:t>不含</a:t>
            </a:r>
            <a:r>
              <a:rPr lang="en-US" altLang="zh-TW" sz="2200" dirty="0" smtClean="0"/>
              <a:t>)</a:t>
            </a:r>
            <a:r>
              <a:rPr lang="zh-TW" altLang="en-US" sz="2200" dirty="0" smtClean="0"/>
              <a:t>。</a:t>
            </a:r>
            <a:endParaRPr lang="en-US" altLang="zh-TW" sz="2200" dirty="0"/>
          </a:p>
          <a:p>
            <a:pPr lvl="1">
              <a:buFont typeface="Wingdings" pitchFamily="2" charset="2"/>
              <a:buChar char="u"/>
            </a:pPr>
            <a:r>
              <a:rPr lang="zh-TW" altLang="en-US" sz="2200" dirty="0" smtClean="0"/>
              <a:t>工作期間未超過</a:t>
            </a:r>
            <a:r>
              <a:rPr lang="en-US" altLang="zh-TW" sz="2200" dirty="0" smtClean="0"/>
              <a:t>3</a:t>
            </a:r>
            <a:r>
              <a:rPr lang="zh-TW" altLang="en-US" sz="2200" dirty="0" smtClean="0"/>
              <a:t>個月</a:t>
            </a:r>
            <a:r>
              <a:rPr lang="en-US" altLang="zh-TW" sz="2200" dirty="0" smtClean="0"/>
              <a:t>(</a:t>
            </a:r>
            <a:r>
              <a:rPr lang="zh-TW" altLang="en-US" sz="2200" dirty="0" smtClean="0"/>
              <a:t>可不受限上述條件</a:t>
            </a:r>
            <a:r>
              <a:rPr lang="en-US" altLang="zh-TW" sz="2200" dirty="0" smtClean="0"/>
              <a:t>,</a:t>
            </a:r>
            <a:r>
              <a:rPr lang="zh-TW" altLang="en-US" sz="2200" dirty="0" smtClean="0"/>
              <a:t>但需於契約書上明訂工作期間</a:t>
            </a:r>
            <a:r>
              <a:rPr lang="en-US" altLang="zh-TW" sz="2200" dirty="0" smtClean="0"/>
              <a:t>)</a:t>
            </a:r>
          </a:p>
          <a:p>
            <a:pPr lvl="1">
              <a:buFont typeface="Wingdings" pitchFamily="2" charset="2"/>
              <a:buChar char="u"/>
            </a:pPr>
            <a:r>
              <a:rPr lang="zh-TW" altLang="en-US" sz="2200" dirty="0" smtClean="0"/>
              <a:t>於其他單位擔任工作，並投保健保且薪資較高者。</a:t>
            </a:r>
            <a:endParaRPr lang="zh-TW" altLang="en-US" sz="2200" dirty="0">
              <a:solidFill>
                <a:srgbClr val="FF0000"/>
              </a:solidFill>
            </a:endParaRPr>
          </a:p>
        </p:txBody>
      </p:sp>
      <p:sp>
        <p:nvSpPr>
          <p:cNvPr id="7" name="標題 1"/>
          <p:cNvSpPr txBox="1">
            <a:spLocks/>
          </p:cNvSpPr>
          <p:nvPr/>
        </p:nvSpPr>
        <p:spPr>
          <a:xfrm>
            <a:off x="1558344" y="521079"/>
            <a:ext cx="8293994" cy="844082"/>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zh-TW" altLang="en-US" sz="3600" dirty="0" smtClean="0">
                <a:solidFill>
                  <a:schemeClr val="tx1">
                    <a:lumMod val="85000"/>
                    <a:lumOff val="15000"/>
                  </a:schemeClr>
                </a:solidFill>
                <a:latin typeface="+mj-lt"/>
                <a:ea typeface="+mj-ea"/>
                <a:cs typeface="+mj-cs"/>
              </a:rPr>
              <a:t>六</a:t>
            </a:r>
            <a:r>
              <a:rPr kumimoji="0" lang="zh-TW" altLang="en-US" sz="3600" b="0" i="0" u="none" strike="noStrike" kern="1200" cap="none" spc="0" normalizeH="0" baseline="0" noProof="0" dirty="0" smtClean="0">
                <a:ln>
                  <a:noFill/>
                </a:ln>
                <a:solidFill>
                  <a:schemeClr val="tx1">
                    <a:lumMod val="85000"/>
                    <a:lumOff val="15000"/>
                  </a:schemeClr>
                </a:solidFill>
                <a:effectLst/>
                <a:uLnTx/>
                <a:uFillTx/>
                <a:latin typeface="+mj-lt"/>
                <a:ea typeface="+mj-ea"/>
                <a:cs typeface="+mj-cs"/>
              </a:rPr>
              <a:t>、本校相關因應配套作法</a:t>
            </a:r>
            <a:endParaRPr kumimoji="0" lang="zh-TW" sz="3600" b="1" i="0" strike="noStrike" kern="1200" cap="none" spc="0" normalizeH="0" baseline="0" noProof="0" dirty="0">
              <a:ln>
                <a:noFill/>
              </a:ln>
              <a:solidFill>
                <a:srgbClr val="0070C0"/>
              </a:solidFill>
              <a:effectLst/>
              <a:uLnTx/>
              <a:uFillTx/>
              <a:latin typeface="+mj-lt"/>
              <a:ea typeface="+mj-ea"/>
              <a:cs typeface="+mj-cs"/>
            </a:endParaRPr>
          </a:p>
        </p:txBody>
      </p:sp>
      <p:sp>
        <p:nvSpPr>
          <p:cNvPr id="11" name="向下箭號 10"/>
          <p:cNvSpPr/>
          <p:nvPr/>
        </p:nvSpPr>
        <p:spPr>
          <a:xfrm>
            <a:off x="2955700" y="4397623"/>
            <a:ext cx="450761" cy="69546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版面配置區 8"/>
          <p:cNvSpPr txBox="1">
            <a:spLocks/>
          </p:cNvSpPr>
          <p:nvPr/>
        </p:nvSpPr>
        <p:spPr>
          <a:xfrm>
            <a:off x="1068947" y="5177308"/>
            <a:ext cx="4224269" cy="1081825"/>
          </a:xfrm>
          <a:prstGeom prst="rect">
            <a:avLst/>
          </a:prstGeom>
        </p:spPr>
        <p:txBody>
          <a:bodyPr vert="horz" lIns="91440" tIns="45720" rIns="91440" bIns="45720" rtlCol="0">
            <a:noAutofit/>
          </a:bodyPr>
          <a:lstStyle/>
          <a:p>
            <a:pPr marL="342900" lvl="0" indent="-342900" algn="ctr" defTabSz="457200">
              <a:spcBef>
                <a:spcPts val="1000"/>
              </a:spcBef>
              <a:buClr>
                <a:schemeClr val="accent1"/>
              </a:buClr>
            </a:pPr>
            <a:r>
              <a:rPr kumimoji="0" lang="zh-TW" altLang="en-US" sz="2200" b="1" i="0" u="none" strike="noStrike" kern="1200" cap="none" spc="0" normalizeH="0" baseline="0" noProof="0" dirty="0" smtClean="0">
                <a:ln>
                  <a:noFill/>
                </a:ln>
                <a:solidFill>
                  <a:srgbClr val="FF0000"/>
                </a:solidFill>
                <a:effectLst/>
                <a:uLnTx/>
                <a:uFillTx/>
                <a:latin typeface="+mn-lt"/>
                <a:ea typeface="+mn-ea"/>
                <a:cs typeface="+mn-cs"/>
              </a:rPr>
              <a:t>僱主</a:t>
            </a:r>
            <a:r>
              <a:rPr lang="en-US" altLang="zh-TW" sz="2200" b="1" noProof="0" dirty="0" smtClean="0">
                <a:solidFill>
                  <a:srgbClr val="FF0000"/>
                </a:solidFill>
              </a:rPr>
              <a:t>(</a:t>
            </a:r>
            <a:r>
              <a:rPr kumimoji="0" lang="zh-TW" altLang="en-US" sz="2200" b="1" i="0" u="none" strike="noStrike" kern="1200" cap="none" spc="0" normalizeH="0" baseline="0" noProof="0" dirty="0" smtClean="0">
                <a:ln>
                  <a:noFill/>
                </a:ln>
                <a:solidFill>
                  <a:srgbClr val="FF0000"/>
                </a:solidFill>
                <a:effectLst/>
                <a:uLnTx/>
                <a:uFillTx/>
                <a:latin typeface="+mn-lt"/>
                <a:ea typeface="+mn-ea"/>
                <a:cs typeface="+mn-cs"/>
              </a:rPr>
              <a:t>計畫</a:t>
            </a:r>
            <a:r>
              <a:rPr kumimoji="0" lang="en-US" altLang="zh-TW" sz="2200" b="1" i="0" u="none" strike="noStrike" kern="1200" cap="none" spc="0" normalizeH="0" baseline="0" noProof="0" dirty="0" smtClean="0">
                <a:ln>
                  <a:noFill/>
                </a:ln>
                <a:solidFill>
                  <a:srgbClr val="FF0000"/>
                </a:solidFill>
                <a:effectLst/>
                <a:uLnTx/>
                <a:uFillTx/>
                <a:latin typeface="+mn-lt"/>
                <a:ea typeface="+mn-ea"/>
                <a:cs typeface="+mn-cs"/>
              </a:rPr>
              <a:t>/</a:t>
            </a:r>
            <a:r>
              <a:rPr kumimoji="0" lang="zh-TW" altLang="en-US" sz="2200" b="1" i="0" u="none" strike="noStrike" kern="1200" cap="none" spc="0" normalizeH="0" baseline="0" noProof="0" dirty="0" smtClean="0">
                <a:ln>
                  <a:noFill/>
                </a:ln>
                <a:solidFill>
                  <a:srgbClr val="FF0000"/>
                </a:solidFill>
                <a:effectLst/>
                <a:uLnTx/>
                <a:uFillTx/>
                <a:latin typeface="+mn-lt"/>
                <a:ea typeface="+mn-ea"/>
                <a:cs typeface="+mn-cs"/>
              </a:rPr>
              <a:t>單位</a:t>
            </a:r>
            <a:r>
              <a:rPr lang="en-US" altLang="zh-TW" sz="2200" b="1" dirty="0" smtClean="0">
                <a:solidFill>
                  <a:srgbClr val="FF0000"/>
                </a:solidFill>
              </a:rPr>
              <a:t>)</a:t>
            </a:r>
            <a:r>
              <a:rPr lang="zh-TW" altLang="en-US" sz="2200" b="1" dirty="0" smtClean="0">
                <a:solidFill>
                  <a:srgbClr val="FF0000"/>
                </a:solidFill>
              </a:rPr>
              <a:t>無需負擔</a:t>
            </a:r>
            <a:endParaRPr lang="en-US" altLang="zh-TW" sz="2200" b="1" dirty="0" smtClean="0">
              <a:solidFill>
                <a:srgbClr val="FF0000"/>
              </a:solidFill>
            </a:endParaRPr>
          </a:p>
          <a:p>
            <a:pPr marL="342900" marR="0" lvl="0" indent="-342900" algn="ctr" defTabSz="457200" rtl="0" eaLnBrk="1" fontAlgn="auto" latinLnBrk="0" hangingPunct="1">
              <a:lnSpc>
                <a:spcPct val="100000"/>
              </a:lnSpc>
              <a:spcBef>
                <a:spcPts val="1000"/>
              </a:spcBef>
              <a:spcAft>
                <a:spcPts val="0"/>
              </a:spcAft>
              <a:buClr>
                <a:schemeClr val="accent1"/>
              </a:buClr>
              <a:buSzTx/>
              <a:tabLst/>
              <a:defRPr/>
            </a:pPr>
            <a:r>
              <a:rPr kumimoji="0" lang="zh-TW" altLang="en-US" sz="2200" b="1" i="0" u="none" strike="noStrike" kern="1200" cap="none" spc="0" normalizeH="0" baseline="0" noProof="0" dirty="0" smtClean="0">
                <a:ln>
                  <a:noFill/>
                </a:ln>
                <a:solidFill>
                  <a:srgbClr val="FF0000"/>
                </a:solidFill>
                <a:effectLst/>
                <a:uLnTx/>
                <a:uFillTx/>
                <a:latin typeface="+mn-lt"/>
                <a:ea typeface="+mn-ea"/>
                <a:cs typeface="+mn-cs"/>
              </a:rPr>
              <a:t>兼任助理健保費用</a:t>
            </a:r>
            <a:endParaRPr kumimoji="0" lang="zh-TW" altLang="en-US" sz="2200" b="1" i="0" u="none" strike="noStrike" kern="1200" cap="none" spc="0" normalizeH="0" baseline="0" noProof="0" dirty="0">
              <a:ln>
                <a:noFill/>
              </a:ln>
              <a:solidFill>
                <a:srgbClr val="FF0000"/>
              </a:solidFill>
              <a:effectLst/>
              <a:uLnTx/>
              <a:uFillTx/>
              <a:latin typeface="+mn-lt"/>
              <a:ea typeface="+mn-ea"/>
              <a:cs typeface="+mn-cs"/>
            </a:endParaRPr>
          </a:p>
        </p:txBody>
      </p:sp>
      <p:pic>
        <p:nvPicPr>
          <p:cNvPr id="14" name="內容版面配置區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51501" y="1855071"/>
            <a:ext cx="6465195" cy="4237149"/>
          </a:xfrm>
        </p:spPr>
      </p:pic>
      <p:sp>
        <p:nvSpPr>
          <p:cNvPr id="15" name="文字版面配置區 3"/>
          <p:cNvSpPr txBox="1">
            <a:spLocks/>
          </p:cNvSpPr>
          <p:nvPr/>
        </p:nvSpPr>
        <p:spPr>
          <a:xfrm>
            <a:off x="6906068" y="1406031"/>
            <a:ext cx="3992732" cy="576262"/>
          </a:xfrm>
          <a:prstGeom prst="rect">
            <a:avLst/>
          </a:prstGeom>
        </p:spPr>
        <p:txBody>
          <a:bodyPr vert="horz" lIns="91440" tIns="45720" rIns="91440" bIns="45720" rtlCol="0">
            <a:normAutofit fontScale="92500"/>
          </a:body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kumimoji="0" lang="zh-TW" altLang="en-U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計畫及勞健保管理系統</a:t>
            </a:r>
            <a:endParaRPr kumimoji="0" lang="zh-TW" altLang="zh-TW"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extLst>
      <p:ext uri="{BB962C8B-B14F-4D97-AF65-F5344CB8AC3E}">
        <p14:creationId xmlns:p14="http://schemas.microsoft.com/office/powerpoint/2010/main" val="62843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5006" y="650312"/>
            <a:ext cx="9136130" cy="638020"/>
          </a:xfrm>
        </p:spPr>
        <p:txBody>
          <a:bodyPr>
            <a:normAutofit fontScale="90000"/>
          </a:bodyPr>
          <a:lstStyle/>
          <a:p>
            <a:pPr lvl="0"/>
            <a:r>
              <a:rPr lang="zh-TW" altLang="en-US" dirty="0" smtClean="0"/>
              <a:t>六、本校相關因應配套作法</a:t>
            </a:r>
            <a:r>
              <a:rPr lang="en-US" altLang="zh-TW" dirty="0"/>
              <a:t>_</a:t>
            </a:r>
            <a:r>
              <a:rPr lang="zh-TW" altLang="en-US" dirty="0" smtClean="0"/>
              <a:t>勞健保</a:t>
            </a:r>
            <a:r>
              <a:rPr lang="zh-TW" altLang="en-US" dirty="0"/>
              <a:t>投保方式</a:t>
            </a:r>
            <a:r>
              <a:rPr lang="zh-TW" altLang="zh-TW" b="1" dirty="0">
                <a:solidFill>
                  <a:srgbClr val="0070C0"/>
                </a:solidFill>
              </a:rPr>
              <a:t/>
            </a:r>
            <a:br>
              <a:rPr lang="zh-TW" altLang="zh-TW" b="1" dirty="0">
                <a:solidFill>
                  <a:srgbClr val="0070C0"/>
                </a:solidFill>
              </a:rPr>
            </a:br>
            <a:endParaRPr lang="zh-TW" dirty="0"/>
          </a:p>
        </p:txBody>
      </p:sp>
      <p:sp>
        <p:nvSpPr>
          <p:cNvPr id="5" name="文字版面配置區 4"/>
          <p:cNvSpPr>
            <a:spLocks noGrp="1"/>
          </p:cNvSpPr>
          <p:nvPr>
            <p:ph type="body" sz="quarter" idx="3"/>
          </p:nvPr>
        </p:nvSpPr>
        <p:spPr>
          <a:xfrm>
            <a:off x="1092950" y="1067954"/>
            <a:ext cx="3852537" cy="576262"/>
          </a:xfrm>
        </p:spPr>
        <p:txBody>
          <a:bodyPr/>
          <a:lstStyle/>
          <a:p>
            <a:r>
              <a:rPr lang="zh-TW" altLang="en-US" b="1" dirty="0" smtClean="0"/>
              <a:t>勞、健保費及勞退金之計算</a:t>
            </a:r>
            <a:endParaRPr lang="zh-TW" altLang="en-US" b="1" dirty="0"/>
          </a:p>
        </p:txBody>
      </p:sp>
      <p:sp>
        <p:nvSpPr>
          <p:cNvPr id="6" name="內容版面配置區 5"/>
          <p:cNvSpPr>
            <a:spLocks noGrp="1"/>
          </p:cNvSpPr>
          <p:nvPr>
            <p:ph sz="quarter" idx="4"/>
          </p:nvPr>
        </p:nvSpPr>
        <p:spPr>
          <a:xfrm>
            <a:off x="772732" y="1687132"/>
            <a:ext cx="4365938" cy="4958367"/>
          </a:xfrm>
        </p:spPr>
        <p:txBody>
          <a:bodyPr>
            <a:normAutofit fontScale="92500" lnSpcReduction="10000"/>
          </a:bodyPr>
          <a:lstStyle/>
          <a:p>
            <a:r>
              <a:rPr lang="zh-TW" altLang="en-US" sz="2000" dirty="0">
                <a:solidFill>
                  <a:schemeClr val="tx1"/>
                </a:solidFill>
              </a:rPr>
              <a:t>學生兼任</a:t>
            </a:r>
            <a:r>
              <a:rPr lang="zh-TW" altLang="en-US" sz="2000" dirty="0" smtClean="0">
                <a:solidFill>
                  <a:schemeClr val="tx1"/>
                </a:solidFill>
              </a:rPr>
              <a:t>流動性高，</a:t>
            </a:r>
            <a:r>
              <a:rPr lang="zh-TW" altLang="en-US" sz="2000" dirty="0">
                <a:solidFill>
                  <a:schemeClr val="tx1"/>
                </a:solidFill>
              </a:rPr>
              <a:t>致學校辦理加、退保頻繁，將產生嚴重人力及行政</a:t>
            </a:r>
            <a:r>
              <a:rPr lang="zh-TW" altLang="en-US" sz="2000" dirty="0" smtClean="0">
                <a:solidFill>
                  <a:schemeClr val="tx1"/>
                </a:solidFill>
              </a:rPr>
              <a:t>負擔，請各單位</a:t>
            </a:r>
            <a:r>
              <a:rPr lang="zh-TW" altLang="en-US" sz="2000" dirty="0" smtClean="0">
                <a:solidFill>
                  <a:srgbClr val="FF0000"/>
                </a:solidFill>
              </a:rPr>
              <a:t>務必依規畫流程完成聘用。 </a:t>
            </a:r>
            <a:endParaRPr lang="zh-TW" altLang="en-US" sz="2000" dirty="0">
              <a:solidFill>
                <a:srgbClr val="FF0000"/>
              </a:solidFill>
            </a:endParaRPr>
          </a:p>
          <a:p>
            <a:r>
              <a:rPr lang="zh-TW" altLang="en-US" sz="2000" dirty="0" smtClean="0"/>
              <a:t>依</a:t>
            </a:r>
            <a:r>
              <a:rPr lang="zh-TW" altLang="en-US" sz="2000" dirty="0"/>
              <a:t>勞工保險條例第</a:t>
            </a:r>
            <a:r>
              <a:rPr lang="en-US" altLang="zh-TW" sz="2000" dirty="0"/>
              <a:t>72</a:t>
            </a:r>
            <a:r>
              <a:rPr lang="zh-TW" altLang="en-US" sz="2000" dirty="0"/>
              <a:t>條第</a:t>
            </a:r>
            <a:r>
              <a:rPr lang="en-US" altLang="zh-TW" sz="2000" dirty="0"/>
              <a:t>1</a:t>
            </a:r>
            <a:r>
              <a:rPr lang="zh-TW" altLang="en-US" sz="2000" dirty="0"/>
              <a:t>項規定</a:t>
            </a:r>
            <a:r>
              <a:rPr lang="zh-TW" altLang="en-US" sz="2000" dirty="0" smtClean="0"/>
              <a:t>，違反規定未投保者，</a:t>
            </a:r>
            <a:r>
              <a:rPr lang="zh-TW" altLang="en-US" sz="2000" b="1" dirty="0" smtClean="0">
                <a:solidFill>
                  <a:srgbClr val="FF0000"/>
                </a:solidFill>
              </a:rPr>
              <a:t>處</a:t>
            </a:r>
            <a:r>
              <a:rPr lang="en-US" altLang="zh-TW" sz="2000" b="1" dirty="0" smtClean="0">
                <a:solidFill>
                  <a:srgbClr val="FF0000"/>
                </a:solidFill>
              </a:rPr>
              <a:t>4</a:t>
            </a:r>
            <a:r>
              <a:rPr lang="zh-TW" altLang="en-US" sz="2000" b="1" dirty="0">
                <a:solidFill>
                  <a:srgbClr val="FF0000"/>
                </a:solidFill>
              </a:rPr>
              <a:t>倍</a:t>
            </a:r>
            <a:r>
              <a:rPr lang="zh-TW" altLang="en-US" sz="2000" b="1" dirty="0" smtClean="0">
                <a:solidFill>
                  <a:srgbClr val="FF0000"/>
                </a:solidFill>
              </a:rPr>
              <a:t>罰鍰</a:t>
            </a:r>
            <a:r>
              <a:rPr lang="zh-TW" altLang="en-US" sz="2000" dirty="0" smtClean="0"/>
              <a:t>。</a:t>
            </a:r>
            <a:endParaRPr lang="en-US" altLang="zh-TW" sz="2000" dirty="0" smtClean="0"/>
          </a:p>
          <a:p>
            <a:r>
              <a:rPr lang="zh-TW" altLang="en-US" sz="2000" dirty="0" smtClean="0"/>
              <a:t>各保費級距計算複雜，另由人事室提供勞健保及勞退金試算表</a:t>
            </a:r>
            <a:r>
              <a:rPr lang="zh-TW" altLang="en-US" sz="2000" dirty="0"/>
              <a:t>予</a:t>
            </a:r>
            <a:r>
              <a:rPr lang="zh-TW" altLang="en-US" sz="2000" dirty="0" smtClean="0"/>
              <a:t>各單位</a:t>
            </a:r>
            <a:r>
              <a:rPr lang="zh-TW" altLang="en-US" sz="2000" dirty="0" smtClean="0">
                <a:solidFill>
                  <a:schemeClr val="tx1"/>
                </a:solidFill>
              </a:rPr>
              <a:t>於預算項下控</a:t>
            </a:r>
            <a:r>
              <a:rPr lang="zh-TW" altLang="en-US" sz="2000" dirty="0">
                <a:solidFill>
                  <a:schemeClr val="tx1"/>
                </a:solidFill>
              </a:rPr>
              <a:t>管</a:t>
            </a:r>
            <a:r>
              <a:rPr lang="zh-TW" altLang="en-US" sz="2000" dirty="0" smtClean="0">
                <a:solidFill>
                  <a:schemeClr val="tx1"/>
                </a:solidFill>
              </a:rPr>
              <a:t>，此應由單位支應勞、健保及勞退費用。</a:t>
            </a:r>
            <a:endParaRPr lang="en-US" altLang="zh-TW" sz="2000" dirty="0" smtClean="0">
              <a:solidFill>
                <a:schemeClr val="tx1"/>
              </a:solidFill>
            </a:endParaRPr>
          </a:p>
          <a:p>
            <a:r>
              <a:rPr lang="zh-TW" altLang="en-US" sz="2000" dirty="0" smtClean="0">
                <a:solidFill>
                  <a:schemeClr val="tx1"/>
                </a:solidFill>
              </a:rPr>
              <a:t>按月工時人員</a:t>
            </a:r>
            <a:r>
              <a:rPr lang="zh-TW" altLang="en-US" sz="2000" dirty="0" smtClean="0"/>
              <a:t>加保方式比照專任人員加退保作業。</a:t>
            </a:r>
            <a:endParaRPr lang="en-US" altLang="zh-TW" sz="2000" dirty="0" smtClean="0"/>
          </a:p>
          <a:p>
            <a:r>
              <a:rPr lang="zh-TW" altLang="en-US" sz="2000" b="1" u="sng" dirty="0" smtClean="0"/>
              <a:t>每日上、下午時段</a:t>
            </a:r>
            <a:r>
              <a:rPr lang="zh-TW" altLang="en-US" sz="2000" dirty="0" smtClean="0"/>
              <a:t>由人事室，進行短期臨時工作人員進行勞保、勞退金加退保作業，</a:t>
            </a:r>
            <a:r>
              <a:rPr lang="zh-TW" altLang="en-US" sz="2000" dirty="0" smtClean="0">
                <a:solidFill>
                  <a:srgbClr val="FF0000"/>
                </a:solidFill>
                <a:latin typeface="+mn-ea"/>
              </a:rPr>
              <a:t>以節省至</a:t>
            </a:r>
            <a:r>
              <a:rPr lang="zh-TW" altLang="en-US" sz="2400" dirty="0" smtClean="0">
                <a:solidFill>
                  <a:srgbClr val="FF0000"/>
                </a:solidFill>
                <a:latin typeface="+mn-ea"/>
              </a:rPr>
              <a:t>少</a:t>
            </a:r>
            <a:r>
              <a:rPr lang="en-US" altLang="zh-TW" sz="2400" dirty="0" smtClean="0">
                <a:solidFill>
                  <a:srgbClr val="FF0000"/>
                </a:solidFill>
                <a:latin typeface="+mn-ea"/>
              </a:rPr>
              <a:t>50</a:t>
            </a:r>
            <a:r>
              <a:rPr lang="zh-TW" altLang="en-US" sz="2400" dirty="0" smtClean="0">
                <a:solidFill>
                  <a:srgbClr val="FF0000"/>
                </a:solidFill>
                <a:latin typeface="+mn-ea"/>
              </a:rPr>
              <a:t>％以上之單位負擔。</a:t>
            </a:r>
            <a:endParaRPr lang="zh-TW" altLang="en-US" sz="2400" dirty="0">
              <a:solidFill>
                <a:srgbClr val="FF0000"/>
              </a:solidFill>
              <a:latin typeface="+mn-ea"/>
            </a:endParaRPr>
          </a:p>
        </p:txBody>
      </p:sp>
      <p:pic>
        <p:nvPicPr>
          <p:cNvPr id="7" name="內容版面配置區 8" descr="試算表.bmp"/>
          <p:cNvPicPr>
            <a:picLocks noChangeAspect="1"/>
          </p:cNvPicPr>
          <p:nvPr/>
        </p:nvPicPr>
        <p:blipFill>
          <a:blip r:embed="rId2" cstate="print"/>
          <a:stretch>
            <a:fillRect/>
          </a:stretch>
        </p:blipFill>
        <p:spPr>
          <a:xfrm>
            <a:off x="5159896" y="1628800"/>
            <a:ext cx="6888088" cy="5022760"/>
          </a:xfrm>
          <a:prstGeom prst="rect">
            <a:avLst/>
          </a:prstGeom>
        </p:spPr>
      </p:pic>
      <p:sp>
        <p:nvSpPr>
          <p:cNvPr id="10" name="文字版面配置區 8"/>
          <p:cNvSpPr txBox="1">
            <a:spLocks/>
          </p:cNvSpPr>
          <p:nvPr/>
        </p:nvSpPr>
        <p:spPr>
          <a:xfrm>
            <a:off x="6893954" y="1153407"/>
            <a:ext cx="4739246" cy="668650"/>
          </a:xfrm>
          <a:prstGeom prst="rect">
            <a:avLst/>
          </a:prstGeom>
        </p:spPr>
        <p:txBody>
          <a:bodyPr vert="horz" lIns="91440" tIns="45720" rIns="91440" bIns="45720" rtlCol="0">
            <a:normAutofit fontScale="92500"/>
          </a:bodyPr>
          <a:lstStyle/>
          <a:p>
            <a:pPr marL="342900" marR="0" lvl="0" indent="-342900" algn="ctr" defTabSz="457200" rtl="0" eaLnBrk="1" fontAlgn="auto" latinLnBrk="0" hangingPunct="1">
              <a:lnSpc>
                <a:spcPct val="100000"/>
              </a:lnSpc>
              <a:spcBef>
                <a:spcPts val="1000"/>
              </a:spcBef>
              <a:spcAft>
                <a:spcPts val="0"/>
              </a:spcAft>
              <a:buClr>
                <a:schemeClr val="accent1"/>
              </a:buClr>
              <a:buSzTx/>
              <a:tabLst/>
              <a:defRPr/>
            </a:pPr>
            <a:r>
              <a:rPr kumimoji="0" lang="zh-TW" altLang="en-U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勞</a:t>
            </a:r>
            <a:r>
              <a:rPr kumimoji="0" lang="en-US" altLang="zh-TW"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a:t>
            </a:r>
            <a:r>
              <a:rPr kumimoji="0" lang="zh-TW" altLang="en-U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健保費及勞退金試算表</a:t>
            </a:r>
            <a:r>
              <a:rPr kumimoji="0" lang="en-US" altLang="zh-TW"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a:t>
            </a:r>
            <a:r>
              <a:rPr kumimoji="0" lang="zh-TW" altLang="en-US"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hlinkClick r:id="rId3" action="ppaction://hlinkfile"/>
              </a:rPr>
              <a:t>檔案連結</a:t>
            </a:r>
            <a:r>
              <a:rPr kumimoji="0" lang="en-US" altLang="zh-TW" sz="2400" b="1"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a:t>
            </a:r>
            <a:endParaRPr kumimoji="0" lang="zh-TW" altLang="en-US" sz="2400" b="1"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extLst>
      <p:ext uri="{BB962C8B-B14F-4D97-AF65-F5344CB8AC3E}">
        <p14:creationId xmlns:p14="http://schemas.microsoft.com/office/powerpoint/2010/main" val="27615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8952" y="624110"/>
            <a:ext cx="9585659" cy="895597"/>
          </a:xfrm>
        </p:spPr>
        <p:txBody>
          <a:bodyPr>
            <a:normAutofit/>
          </a:bodyPr>
          <a:lstStyle/>
          <a:p>
            <a:r>
              <a:rPr lang="zh-TW" altLang="en-US" sz="4800" dirty="0" smtClean="0"/>
              <a:t>七、應注意事項</a:t>
            </a:r>
            <a:r>
              <a:rPr lang="en-US" altLang="zh-TW" sz="4800" dirty="0" smtClean="0"/>
              <a:t>(1/3)</a:t>
            </a:r>
            <a:endParaRPr lang="en-US" sz="4800" dirty="0"/>
          </a:p>
        </p:txBody>
      </p:sp>
      <p:sp>
        <p:nvSpPr>
          <p:cNvPr id="3" name="文字版面配置區  2"/>
          <p:cNvSpPr>
            <a:spLocks noGrp="1"/>
          </p:cNvSpPr>
          <p:nvPr>
            <p:ph type="body" idx="1"/>
          </p:nvPr>
        </p:nvSpPr>
        <p:spPr>
          <a:xfrm>
            <a:off x="1548455" y="1534822"/>
            <a:ext cx="3992732" cy="576262"/>
          </a:xfrm>
        </p:spPr>
        <p:txBody>
          <a:bodyPr/>
          <a:lstStyle/>
          <a:p>
            <a:pPr>
              <a:buFont typeface="Wingdings" pitchFamily="2" charset="2"/>
              <a:buChar char="u"/>
            </a:pPr>
            <a:r>
              <a:rPr lang="zh-TW" altLang="en-US" sz="2800" dirty="0" smtClean="0"/>
              <a:t>學習型兼任助理</a:t>
            </a:r>
            <a:endParaRPr lang="en-US" sz="2800" dirty="0"/>
          </a:p>
        </p:txBody>
      </p:sp>
      <p:sp>
        <p:nvSpPr>
          <p:cNvPr id="4" name="內容版面配置區 3"/>
          <p:cNvSpPr>
            <a:spLocks noGrp="1"/>
          </p:cNvSpPr>
          <p:nvPr>
            <p:ph sz="half" idx="2"/>
          </p:nvPr>
        </p:nvSpPr>
        <p:spPr>
          <a:xfrm>
            <a:off x="1970468" y="2215166"/>
            <a:ext cx="9298546" cy="1906073"/>
          </a:xfrm>
        </p:spPr>
        <p:txBody>
          <a:bodyPr>
            <a:normAutofit/>
          </a:bodyPr>
          <a:lstStyle/>
          <a:p>
            <a:r>
              <a:rPr lang="zh-TW" altLang="en-US" sz="2400" dirty="0" smtClean="0"/>
              <a:t>請各授課教師、聘用單位等，</a:t>
            </a:r>
            <a:r>
              <a:rPr lang="zh-TW" altLang="en-US" sz="2400" b="1" u="sng" dirty="0" smtClean="0"/>
              <a:t>務必秉持學習型應遵守之範圍</a:t>
            </a:r>
            <a:r>
              <a:rPr lang="zh-TW" altLang="en-US" sz="2400" dirty="0" smtClean="0"/>
              <a:t>，勿超出本校制訂全校性規範之範疇，以避免衍生出有勞僱型之紛爭。</a:t>
            </a:r>
            <a:endParaRPr lang="en-US" altLang="zh-TW" sz="2400" dirty="0" smtClean="0"/>
          </a:p>
          <a:p>
            <a:r>
              <a:rPr lang="zh-TW" altLang="en-US" sz="2400" dirty="0" smtClean="0"/>
              <a:t>如有不服措施或處置，可先透過</a:t>
            </a:r>
            <a:r>
              <a:rPr lang="zh-TW" altLang="en-US" sz="2400" b="1" u="sng" dirty="0" smtClean="0"/>
              <a:t>校內</a:t>
            </a:r>
            <a:r>
              <a:rPr lang="zh-TW" altLang="en-US" sz="2400" dirty="0" smtClean="0"/>
              <a:t>的申訴管道，以降低相關紛爭問題。</a:t>
            </a:r>
            <a:endParaRPr lang="en-US" altLang="zh-TW" sz="2400" dirty="0" smtClean="0"/>
          </a:p>
        </p:txBody>
      </p:sp>
    </p:spTree>
    <p:extLst>
      <p:ext uri="{BB962C8B-B14F-4D97-AF65-F5344CB8AC3E}">
        <p14:creationId xmlns:p14="http://schemas.microsoft.com/office/powerpoint/2010/main" val="281649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8952" y="624110"/>
            <a:ext cx="9585659" cy="895597"/>
          </a:xfrm>
        </p:spPr>
        <p:txBody>
          <a:bodyPr>
            <a:normAutofit/>
          </a:bodyPr>
          <a:lstStyle/>
          <a:p>
            <a:r>
              <a:rPr lang="zh-TW" altLang="en-US" sz="4800" dirty="0" smtClean="0"/>
              <a:t>七、應注意事項</a:t>
            </a:r>
            <a:r>
              <a:rPr lang="en-US" altLang="zh-TW" sz="4800" dirty="0" smtClean="0"/>
              <a:t>(2/3)</a:t>
            </a:r>
            <a:endParaRPr lang="en-US" sz="4800" dirty="0"/>
          </a:p>
        </p:txBody>
      </p:sp>
      <p:sp>
        <p:nvSpPr>
          <p:cNvPr id="3" name="文字版面配置區  2"/>
          <p:cNvSpPr>
            <a:spLocks noGrp="1"/>
          </p:cNvSpPr>
          <p:nvPr>
            <p:ph type="body" idx="1"/>
          </p:nvPr>
        </p:nvSpPr>
        <p:spPr>
          <a:xfrm>
            <a:off x="1123451" y="1354517"/>
            <a:ext cx="3992732" cy="576262"/>
          </a:xfrm>
        </p:spPr>
        <p:txBody>
          <a:bodyPr/>
          <a:lstStyle/>
          <a:p>
            <a:pPr>
              <a:buFont typeface="Wingdings" pitchFamily="2" charset="2"/>
              <a:buChar char="u"/>
            </a:pPr>
            <a:r>
              <a:rPr lang="zh-TW" altLang="en-US" sz="2800" dirty="0" smtClean="0"/>
              <a:t>勞僱型兼任助理</a:t>
            </a:r>
            <a:endParaRPr lang="en-US" sz="2800" dirty="0"/>
          </a:p>
        </p:txBody>
      </p:sp>
      <p:sp>
        <p:nvSpPr>
          <p:cNvPr id="4" name="內容版面配置區 3"/>
          <p:cNvSpPr>
            <a:spLocks noGrp="1"/>
          </p:cNvSpPr>
          <p:nvPr>
            <p:ph sz="half" idx="2"/>
          </p:nvPr>
        </p:nvSpPr>
        <p:spPr>
          <a:xfrm>
            <a:off x="914399" y="1906073"/>
            <a:ext cx="5821251" cy="4765183"/>
          </a:xfrm>
        </p:spPr>
        <p:txBody>
          <a:bodyPr>
            <a:noAutofit/>
          </a:bodyPr>
          <a:lstStyle/>
          <a:p>
            <a:r>
              <a:rPr lang="zh-TW" altLang="en-US" sz="2600" dirty="0" smtClean="0"/>
              <a:t>因勞保</a:t>
            </a:r>
            <a:r>
              <a:rPr lang="zh-TW" altLang="en-US" sz="2600" b="1" dirty="0" smtClean="0">
                <a:solidFill>
                  <a:srgbClr val="FF0000"/>
                </a:solidFill>
              </a:rPr>
              <a:t>無法追溯</a:t>
            </a:r>
            <a:r>
              <a:rPr lang="zh-TW" altLang="en-US" sz="2600" dirty="0" smtClean="0"/>
              <a:t>，請任用單位務必，依相關規定完成「勞僱型」兼任助理</a:t>
            </a:r>
            <a:r>
              <a:rPr lang="zh-TW" altLang="en-US" sz="2600" dirty="0" smtClean="0">
                <a:solidFill>
                  <a:schemeClr val="tx1"/>
                </a:solidFill>
              </a:rPr>
              <a:t>聘任作業</a:t>
            </a:r>
            <a:r>
              <a:rPr lang="zh-TW" altLang="en-US" sz="2600" dirty="0" smtClean="0"/>
              <a:t>，以維護勞動權益。</a:t>
            </a:r>
            <a:endParaRPr lang="en-US" altLang="zh-TW" sz="2600" dirty="0" smtClean="0"/>
          </a:p>
          <a:p>
            <a:r>
              <a:rPr lang="zh-TW" altLang="en-US" sz="2600" dirty="0" smtClean="0"/>
              <a:t>屬勞僱型兼任助理，宜書面訂契約、不超時工作，需按逐日記載出勤時間簽到退</a:t>
            </a:r>
            <a:r>
              <a:rPr lang="en-US" altLang="zh-TW" sz="2600" b="1" u="sng" dirty="0" smtClean="0">
                <a:solidFill>
                  <a:schemeClr val="tx1"/>
                </a:solidFill>
              </a:rPr>
              <a:t>(</a:t>
            </a:r>
            <a:r>
              <a:rPr lang="zh-TW" altLang="en-US" sz="2600" b="1" u="sng" dirty="0" smtClean="0">
                <a:solidFill>
                  <a:schemeClr val="tx1"/>
                </a:solidFill>
              </a:rPr>
              <a:t>務必記錄到分鐘</a:t>
            </a:r>
            <a:r>
              <a:rPr lang="zh-TW" altLang="en-US" sz="2600" dirty="0" smtClean="0"/>
              <a:t>，例如</a:t>
            </a:r>
            <a:r>
              <a:rPr lang="en-US" altLang="zh-TW" sz="2600" dirty="0" smtClean="0"/>
              <a:t>5</a:t>
            </a:r>
            <a:r>
              <a:rPr lang="zh-TW" altLang="en-US" sz="2600" dirty="0" smtClean="0"/>
              <a:t>點</a:t>
            </a:r>
            <a:r>
              <a:rPr lang="en-US" altLang="zh-TW" sz="2600" dirty="0" smtClean="0"/>
              <a:t>01</a:t>
            </a:r>
            <a:r>
              <a:rPr lang="zh-TW" altLang="en-US" sz="2600" dirty="0" smtClean="0"/>
              <a:t>分</a:t>
            </a:r>
            <a:r>
              <a:rPr lang="en-US" altLang="zh-TW" sz="2600" b="1" dirty="0" smtClean="0"/>
              <a:t>)</a:t>
            </a:r>
          </a:p>
          <a:p>
            <a:r>
              <a:rPr lang="zh-TW" altLang="en-US" sz="2600" dirty="0" smtClean="0"/>
              <a:t>請</a:t>
            </a:r>
            <a:r>
              <a:rPr lang="zh-TW" altLang="en-US" sz="2600" dirty="0">
                <a:solidFill>
                  <a:srgbClr val="FF0000"/>
                </a:solidFill>
              </a:rPr>
              <a:t>聘</a:t>
            </a:r>
            <a:r>
              <a:rPr lang="zh-TW" altLang="en-US" sz="2600" dirty="0" smtClean="0"/>
              <a:t>用單位優先以</a:t>
            </a:r>
            <a:r>
              <a:rPr lang="zh-TW" altLang="en-US" sz="2600" b="1" u="sng" dirty="0" smtClean="0">
                <a:solidFill>
                  <a:srgbClr val="FF0000"/>
                </a:solidFill>
              </a:rPr>
              <a:t>原住民</a:t>
            </a:r>
            <a:r>
              <a:rPr lang="zh-TW" altLang="en-US" sz="2600" dirty="0" smtClean="0"/>
              <a:t>、</a:t>
            </a:r>
            <a:r>
              <a:rPr lang="zh-TW" altLang="en-US" sz="2600" b="1" u="sng" dirty="0" smtClean="0">
                <a:solidFill>
                  <a:srgbClr val="FF0000"/>
                </a:solidFill>
              </a:rPr>
              <a:t>身心障礙生</a:t>
            </a:r>
            <a:r>
              <a:rPr lang="zh-TW" altLang="en-US" sz="2600" dirty="0" smtClean="0"/>
              <a:t>為勞僱型之兼任助理。</a:t>
            </a:r>
            <a:r>
              <a:rPr lang="en-US" altLang="zh-TW" sz="2000" dirty="0" smtClean="0">
                <a:solidFill>
                  <a:schemeClr val="tx1"/>
                </a:solidFill>
                <a:latin typeface="+mn-ea"/>
              </a:rPr>
              <a:t>(</a:t>
            </a:r>
            <a:r>
              <a:rPr lang="zh-TW" altLang="en-US" sz="2000" dirty="0" smtClean="0">
                <a:solidFill>
                  <a:schemeClr val="tx1"/>
                </a:solidFill>
                <a:latin typeface="+mn-ea"/>
              </a:rPr>
              <a:t>身心</a:t>
            </a:r>
            <a:r>
              <a:rPr lang="zh-TW" altLang="en-US" sz="2000" dirty="0">
                <a:solidFill>
                  <a:schemeClr val="tx1"/>
                </a:solidFill>
                <a:latin typeface="+mn-ea"/>
              </a:rPr>
              <a:t>障礙者權益保障法第</a:t>
            </a:r>
            <a:r>
              <a:rPr lang="en-US" altLang="zh-TW" sz="2000" dirty="0">
                <a:solidFill>
                  <a:schemeClr val="tx1"/>
                </a:solidFill>
                <a:latin typeface="+mn-ea"/>
              </a:rPr>
              <a:t>38</a:t>
            </a:r>
            <a:r>
              <a:rPr lang="zh-TW" altLang="en-US" sz="2000" dirty="0">
                <a:solidFill>
                  <a:schemeClr val="tx1"/>
                </a:solidFill>
                <a:latin typeface="+mn-ea"/>
              </a:rPr>
              <a:t>條及原住民族工作權保障法第</a:t>
            </a:r>
            <a:r>
              <a:rPr lang="en-US" altLang="zh-TW" sz="2000" dirty="0">
                <a:solidFill>
                  <a:schemeClr val="tx1"/>
                </a:solidFill>
                <a:latin typeface="+mn-ea"/>
              </a:rPr>
              <a:t>4</a:t>
            </a:r>
            <a:r>
              <a:rPr lang="zh-TW" altLang="en-US" sz="2000" dirty="0">
                <a:solidFill>
                  <a:schemeClr val="tx1"/>
                </a:solidFill>
                <a:latin typeface="+mn-ea"/>
              </a:rPr>
              <a:t>條、第</a:t>
            </a:r>
            <a:r>
              <a:rPr lang="en-US" altLang="zh-TW" sz="2000" dirty="0">
                <a:solidFill>
                  <a:schemeClr val="tx1"/>
                </a:solidFill>
                <a:latin typeface="+mn-ea"/>
              </a:rPr>
              <a:t>5</a:t>
            </a:r>
            <a:r>
              <a:rPr lang="zh-TW" altLang="en-US" sz="2000" dirty="0" smtClean="0">
                <a:solidFill>
                  <a:schemeClr val="tx1"/>
                </a:solidFill>
                <a:latin typeface="+mn-ea"/>
              </a:rPr>
              <a:t>條</a:t>
            </a:r>
            <a:r>
              <a:rPr lang="en-US" altLang="zh-TW" sz="2000" dirty="0" smtClean="0">
                <a:solidFill>
                  <a:schemeClr val="tx1"/>
                </a:solidFill>
                <a:latin typeface="+mn-ea"/>
              </a:rPr>
              <a:t>)</a:t>
            </a:r>
          </a:p>
        </p:txBody>
      </p:sp>
      <p:sp>
        <p:nvSpPr>
          <p:cNvPr id="5" name="內容版面配置區 3"/>
          <p:cNvSpPr>
            <a:spLocks noGrp="1"/>
          </p:cNvSpPr>
          <p:nvPr>
            <p:ph sz="half" idx="2"/>
          </p:nvPr>
        </p:nvSpPr>
        <p:spPr>
          <a:xfrm>
            <a:off x="7714444" y="1674254"/>
            <a:ext cx="3953815" cy="4348173"/>
          </a:xfrm>
        </p:spPr>
        <p:txBody>
          <a:bodyPr>
            <a:noAutofit/>
          </a:bodyPr>
          <a:lstStyle/>
          <a:p>
            <a:r>
              <a:rPr lang="zh-TW" altLang="en-US" sz="2200" dirty="0" smtClean="0"/>
              <a:t>如</a:t>
            </a:r>
            <a:r>
              <a:rPr lang="zh-TW" altLang="en-US" sz="2200" u="sng" dirty="0" smtClean="0"/>
              <a:t>未依規定辦理差勤登錄</a:t>
            </a:r>
            <a:r>
              <a:rPr lang="zh-TW" altLang="en-US" sz="2200" dirty="0" smtClean="0"/>
              <a:t>，或例</a:t>
            </a:r>
            <a:r>
              <a:rPr lang="zh-TW" altLang="en-US" sz="2200" u="sng" dirty="0" smtClean="0">
                <a:solidFill>
                  <a:srgbClr val="FF0000"/>
                </a:solidFill>
              </a:rPr>
              <a:t>每日登錄之時間均一致</a:t>
            </a:r>
            <a:r>
              <a:rPr lang="zh-TW" altLang="en-US" sz="2200" dirty="0" smtClean="0"/>
              <a:t>，勞動檢查將認為違反規定，處以罰鍰。</a:t>
            </a:r>
            <a:endParaRPr lang="en-US" altLang="zh-TW" sz="2200" dirty="0" smtClean="0"/>
          </a:p>
          <a:p>
            <a:r>
              <a:rPr lang="zh-TW" altLang="en-US" sz="2200" dirty="0" smtClean="0"/>
              <a:t>若身障人力不足額</a:t>
            </a:r>
            <a:r>
              <a:rPr lang="en-US" altLang="zh-TW" sz="2200" dirty="0" smtClean="0"/>
              <a:t>,</a:t>
            </a:r>
            <a:r>
              <a:rPr lang="zh-TW" altLang="en-US" sz="2200" dirty="0" smtClean="0"/>
              <a:t>則扣款金額為不足額人數</a:t>
            </a:r>
            <a:r>
              <a:rPr lang="en-US" altLang="zh-TW" sz="2200" dirty="0" smtClean="0"/>
              <a:t>x</a:t>
            </a:r>
            <a:r>
              <a:rPr lang="zh-TW" altLang="en-US" sz="2200" dirty="0" smtClean="0"/>
              <a:t>基本工資</a:t>
            </a:r>
            <a:r>
              <a:rPr lang="en-US" altLang="zh-TW" sz="2200" dirty="0" smtClean="0"/>
              <a:t>(20,008</a:t>
            </a:r>
            <a:r>
              <a:rPr lang="zh-TW" altLang="en-US" sz="2200" dirty="0" smtClean="0"/>
              <a:t>元</a:t>
            </a:r>
            <a:r>
              <a:rPr lang="en-US" altLang="zh-TW" sz="2200" dirty="0" smtClean="0"/>
              <a:t>)</a:t>
            </a:r>
            <a:r>
              <a:rPr lang="zh-TW" altLang="en-US" sz="2200" dirty="0" smtClean="0"/>
              <a:t> 。</a:t>
            </a:r>
            <a:endParaRPr lang="en-US" altLang="zh-TW" sz="2200" dirty="0" smtClean="0"/>
          </a:p>
          <a:p>
            <a:r>
              <a:rPr lang="zh-TW" altLang="en-US" sz="2200" dirty="0" smtClean="0">
                <a:solidFill>
                  <a:srgbClr val="FF0000"/>
                </a:solidFill>
              </a:rPr>
              <a:t>依目前勞動部之規定，勞僱型之學生每月所得不超過基本工資</a:t>
            </a:r>
            <a:r>
              <a:rPr lang="en-US" altLang="zh-TW" sz="2200" dirty="0" smtClean="0">
                <a:solidFill>
                  <a:srgbClr val="FF0000"/>
                </a:solidFill>
              </a:rPr>
              <a:t>1/2 (10,004</a:t>
            </a:r>
            <a:r>
              <a:rPr lang="zh-TW" altLang="en-US" sz="2200" dirty="0" smtClean="0">
                <a:solidFill>
                  <a:srgbClr val="FF0000"/>
                </a:solidFill>
              </a:rPr>
              <a:t>元</a:t>
            </a:r>
            <a:r>
              <a:rPr lang="en-US" altLang="zh-TW" sz="2200" dirty="0" smtClean="0">
                <a:solidFill>
                  <a:srgbClr val="FF0000"/>
                </a:solidFill>
              </a:rPr>
              <a:t>)</a:t>
            </a:r>
            <a:r>
              <a:rPr lang="zh-TW" altLang="en-US" sz="2200" dirty="0" smtClean="0">
                <a:solidFill>
                  <a:srgbClr val="FF0000"/>
                </a:solidFill>
              </a:rPr>
              <a:t>即不列入計算身障生聘用之分母，各單位聘用時亦應特別注意。</a:t>
            </a:r>
            <a:endParaRPr lang="en-US" altLang="zh-TW" sz="2200" dirty="0" smtClean="0">
              <a:solidFill>
                <a:srgbClr val="FF0000"/>
              </a:solidFill>
            </a:endParaRPr>
          </a:p>
        </p:txBody>
      </p:sp>
      <p:sp>
        <p:nvSpPr>
          <p:cNvPr id="6" name="向右箭號 5"/>
          <p:cNvSpPr/>
          <p:nvPr/>
        </p:nvSpPr>
        <p:spPr>
          <a:xfrm>
            <a:off x="6851561" y="2730321"/>
            <a:ext cx="875764" cy="643944"/>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3539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83355" y="461425"/>
            <a:ext cx="9585659" cy="895597"/>
          </a:xfrm>
        </p:spPr>
        <p:txBody>
          <a:bodyPr>
            <a:normAutofit/>
          </a:bodyPr>
          <a:lstStyle/>
          <a:p>
            <a:r>
              <a:rPr lang="zh-TW" altLang="en-US" sz="4800" dirty="0" smtClean="0"/>
              <a:t>七、應注意事項</a:t>
            </a:r>
            <a:r>
              <a:rPr lang="en-US" altLang="zh-TW" sz="4800" dirty="0" smtClean="0"/>
              <a:t>(3/3)</a:t>
            </a:r>
            <a:endParaRPr lang="en-US" sz="4800" dirty="0"/>
          </a:p>
        </p:txBody>
      </p:sp>
      <p:sp>
        <p:nvSpPr>
          <p:cNvPr id="3" name="文字版面配置區  2"/>
          <p:cNvSpPr>
            <a:spLocks noGrp="1"/>
          </p:cNvSpPr>
          <p:nvPr>
            <p:ph type="body" idx="1"/>
          </p:nvPr>
        </p:nvSpPr>
        <p:spPr>
          <a:xfrm>
            <a:off x="1548454" y="1357022"/>
            <a:ext cx="4611045" cy="576262"/>
          </a:xfrm>
        </p:spPr>
        <p:txBody>
          <a:bodyPr/>
          <a:lstStyle/>
          <a:p>
            <a:r>
              <a:rPr lang="zh-TW" altLang="en-US" sz="2800" dirty="0">
                <a:solidFill>
                  <a:srgbClr val="000000"/>
                </a:solidFill>
                <a:latin typeface="微軟正黑體" panose="020B0604030504040204" pitchFamily="34" charset="-120"/>
              </a:rPr>
              <a:t>聘用非本國籍之外籍生</a:t>
            </a:r>
          </a:p>
        </p:txBody>
      </p:sp>
      <p:sp>
        <p:nvSpPr>
          <p:cNvPr id="4" name="內容版面配置區 3"/>
          <p:cNvSpPr>
            <a:spLocks noGrp="1"/>
          </p:cNvSpPr>
          <p:nvPr>
            <p:ph sz="half" idx="2"/>
          </p:nvPr>
        </p:nvSpPr>
        <p:spPr>
          <a:xfrm>
            <a:off x="1548454" y="2111084"/>
            <a:ext cx="9720560" cy="4023016"/>
          </a:xfrm>
        </p:spPr>
        <p:txBody>
          <a:bodyPr>
            <a:normAutofit lnSpcReduction="10000"/>
          </a:bodyPr>
          <a:lstStyle/>
          <a:p>
            <a:r>
              <a:rPr lang="zh-TW" altLang="en-US" sz="2600" dirty="0"/>
              <a:t>外籍生、僑生及港澳生</a:t>
            </a:r>
            <a:r>
              <a:rPr lang="zh-TW" altLang="en-US" sz="2600" b="1" dirty="0">
                <a:solidFill>
                  <a:srgbClr val="FF0000"/>
                </a:solidFill>
              </a:rPr>
              <a:t>須持有效之工作證</a:t>
            </a:r>
            <a:r>
              <a:rPr lang="zh-TW" altLang="en-US" sz="2600" dirty="0"/>
              <a:t>，始得於本校進行工讀。</a:t>
            </a:r>
            <a:endParaRPr lang="en-US" altLang="zh-TW" sz="2600" dirty="0"/>
          </a:p>
          <a:p>
            <a:pPr lvl="1"/>
            <a:r>
              <a:rPr lang="zh-TW" altLang="en-US" sz="2400" dirty="0"/>
              <a:t>外籍生辦理窗口：國際及兩岸交流中心</a:t>
            </a:r>
            <a:endParaRPr lang="en-US" altLang="zh-TW" sz="2400" dirty="0"/>
          </a:p>
          <a:p>
            <a:pPr lvl="1"/>
            <a:r>
              <a:rPr lang="zh-TW" altLang="en-US" sz="2400" dirty="0"/>
              <a:t>僑生及港澳生辦理窗口：學務處生輔</a:t>
            </a:r>
            <a:r>
              <a:rPr lang="zh-TW" altLang="en-US" sz="2400" dirty="0" smtClean="0"/>
              <a:t>組</a:t>
            </a:r>
            <a:endParaRPr lang="en-US" altLang="zh-TW" sz="2600" dirty="0" smtClean="0">
              <a:solidFill>
                <a:srgbClr val="000000"/>
              </a:solidFill>
              <a:latin typeface="Wingdings" panose="05000000000000000000" pitchFamily="2" charset="2"/>
            </a:endParaRPr>
          </a:p>
          <a:p>
            <a:r>
              <a:rPr lang="zh-TW" altLang="en-US" sz="2600" dirty="0" smtClean="0">
                <a:solidFill>
                  <a:srgbClr val="000000"/>
                </a:solidFill>
                <a:latin typeface="Wingdings" panose="05000000000000000000" pitchFamily="2" charset="2"/>
              </a:rPr>
              <a:t>報到</a:t>
            </a:r>
            <a:r>
              <a:rPr lang="zh-TW" altLang="en-US" sz="2600" dirty="0">
                <a:solidFill>
                  <a:srgbClr val="000000"/>
                </a:solidFill>
                <a:latin typeface="Wingdings" panose="05000000000000000000" pitchFamily="2" charset="2"/>
              </a:rPr>
              <a:t>前</a:t>
            </a:r>
          </a:p>
          <a:p>
            <a:pPr lvl="1"/>
            <a:r>
              <a:rPr lang="zh-TW" altLang="en-US" sz="2600" dirty="0" smtClean="0">
                <a:solidFill>
                  <a:srgbClr val="000000"/>
                </a:solidFill>
                <a:latin typeface="微軟正黑體" panose="020B0604030504040204" pitchFamily="34" charset="-120"/>
              </a:rPr>
              <a:t>請各聘用單位確認，該</a:t>
            </a:r>
            <a:r>
              <a:rPr lang="zh-TW" altLang="en-US" sz="2600" dirty="0">
                <a:solidFill>
                  <a:srgbClr val="000000"/>
                </a:solidFill>
                <a:latin typeface="微軟正黑體" panose="020B0604030504040204" pitchFamily="34" charset="-120"/>
              </a:rPr>
              <a:t>人員已申辦完成工作證及居留證</a:t>
            </a:r>
            <a:r>
              <a:rPr lang="zh-TW" altLang="en-US" sz="2600" dirty="0" smtClean="0">
                <a:solidFill>
                  <a:srgbClr val="000000"/>
                </a:solidFill>
                <a:latin typeface="微軟正黑體" panose="020B0604030504040204" pitchFamily="34" charset="-120"/>
              </a:rPr>
              <a:t>。</a:t>
            </a:r>
            <a:endParaRPr lang="en-US" altLang="zh-TW" sz="2600" dirty="0" smtClean="0">
              <a:solidFill>
                <a:srgbClr val="000000"/>
              </a:solidFill>
              <a:latin typeface="微軟正黑體" panose="020B0604030504040204" pitchFamily="34" charset="-120"/>
            </a:endParaRPr>
          </a:p>
          <a:p>
            <a:r>
              <a:rPr lang="zh-TW" altLang="en-US" sz="2600" dirty="0">
                <a:solidFill>
                  <a:srgbClr val="000000"/>
                </a:solidFill>
                <a:latin typeface="Wingdings" panose="05000000000000000000" pitchFamily="2" charset="2"/>
              </a:rPr>
              <a:t>報到時</a:t>
            </a:r>
          </a:p>
          <a:p>
            <a:pPr lvl="1"/>
            <a:r>
              <a:rPr lang="zh-TW" altLang="en-US" sz="2600" dirty="0">
                <a:solidFill>
                  <a:srgbClr val="000000"/>
                </a:solidFill>
                <a:latin typeface="微軟正黑體" panose="020B0604030504040204" pitchFamily="34" charset="-120"/>
              </a:rPr>
              <a:t>應檢附主管機關核准之工作許可證明文件及居留證等影本。未檢附完整證明文件者，無法</a:t>
            </a:r>
            <a:r>
              <a:rPr lang="zh-TW" altLang="en-US" sz="2600" dirty="0" smtClean="0">
                <a:solidFill>
                  <a:srgbClr val="000000"/>
                </a:solidFill>
                <a:latin typeface="微軟正黑體" panose="020B0604030504040204" pitchFamily="34" charset="-120"/>
              </a:rPr>
              <a:t>受理。 </a:t>
            </a:r>
            <a:endParaRPr lang="zh-TW" altLang="en-US" sz="2600" dirty="0">
              <a:solidFill>
                <a:srgbClr val="000000"/>
              </a:solidFill>
              <a:latin typeface="微軟正黑體" panose="020B0604030504040204" pitchFamily="34" charset="-120"/>
            </a:endParaRPr>
          </a:p>
        </p:txBody>
      </p:sp>
    </p:spTree>
    <p:extLst>
      <p:ext uri="{BB962C8B-B14F-4D97-AF65-F5344CB8AC3E}">
        <p14:creationId xmlns:p14="http://schemas.microsoft.com/office/powerpoint/2010/main" val="154467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081114" y="2518357"/>
            <a:ext cx="7198731" cy="1312964"/>
          </a:xfrm>
        </p:spPr>
        <p:txBody>
          <a:bodyPr/>
          <a:lstStyle/>
          <a:p>
            <a:r>
              <a:rPr lang="zh-TW" altLang="en-US" dirty="0" smtClean="0"/>
              <a:t>意見交流　</a:t>
            </a:r>
            <a:r>
              <a:rPr lang="en-US" altLang="zh-TW" dirty="0" smtClean="0"/>
              <a:t>Q&amp;A</a:t>
            </a:r>
            <a:endParaRPr lang="zh-TW" altLang="en-US" dirty="0"/>
          </a:p>
        </p:txBody>
      </p:sp>
    </p:spTree>
    <p:extLst>
      <p:ext uri="{BB962C8B-B14F-4D97-AF65-F5344CB8AC3E}">
        <p14:creationId xmlns:p14="http://schemas.microsoft.com/office/powerpoint/2010/main" val="396814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58914" y="2099257"/>
            <a:ext cx="7198731" cy="1312964"/>
          </a:xfrm>
        </p:spPr>
        <p:txBody>
          <a:bodyPr/>
          <a:lstStyle/>
          <a:p>
            <a:r>
              <a:rPr lang="zh-TW" altLang="en-US" dirty="0" smtClean="0"/>
              <a:t>謝謝聆聽　敬請指教</a:t>
            </a:r>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7618" y="624110"/>
            <a:ext cx="8911687" cy="899890"/>
          </a:xfrm>
        </p:spPr>
        <p:txBody>
          <a:bodyPr/>
          <a:lstStyle/>
          <a:p>
            <a:pPr marL="342900" lvl="0" indent="-342900">
              <a:spcBef>
                <a:spcPts val="1000"/>
              </a:spcBef>
            </a:pPr>
            <a:r>
              <a:rPr lang="zh-TW" altLang="en-US" dirty="0" smtClean="0">
                <a:solidFill>
                  <a:prstClr val="black">
                    <a:lumMod val="75000"/>
                    <a:lumOff val="25000"/>
                  </a:prstClr>
                </a:solidFill>
                <a:cs typeface="+mn-cs"/>
              </a:rPr>
              <a:t>一、緣起</a:t>
            </a:r>
            <a:endParaRPr lang="zh-TW" altLang="en-US" dirty="0"/>
          </a:p>
        </p:txBody>
      </p:sp>
      <p:sp>
        <p:nvSpPr>
          <p:cNvPr id="3" name="內容版面配置區 2"/>
          <p:cNvSpPr>
            <a:spLocks noGrp="1"/>
          </p:cNvSpPr>
          <p:nvPr>
            <p:ph idx="1"/>
          </p:nvPr>
        </p:nvSpPr>
        <p:spPr>
          <a:xfrm>
            <a:off x="1810198" y="1308100"/>
            <a:ext cx="9269412" cy="4813300"/>
          </a:xfrm>
        </p:spPr>
        <p:txBody>
          <a:bodyPr>
            <a:normAutofit lnSpcReduction="10000"/>
          </a:bodyPr>
          <a:lstStyle/>
          <a:p>
            <a:r>
              <a:rPr lang="zh-TW" altLang="en-US" sz="2800" dirty="0" smtClean="0"/>
              <a:t>教育部</a:t>
            </a:r>
            <a:r>
              <a:rPr lang="en-US" altLang="zh-TW" sz="2800" dirty="0" smtClean="0"/>
              <a:t>104</a:t>
            </a:r>
            <a:r>
              <a:rPr lang="zh-TW" altLang="en-US" sz="2800" dirty="0" smtClean="0"/>
              <a:t>年</a:t>
            </a:r>
            <a:r>
              <a:rPr lang="en-US" altLang="zh-TW" sz="2800" dirty="0" smtClean="0"/>
              <a:t>6</a:t>
            </a:r>
            <a:r>
              <a:rPr lang="zh-TW" altLang="en-US" sz="2800" dirty="0" smtClean="0"/>
              <a:t>月</a:t>
            </a:r>
            <a:r>
              <a:rPr lang="en-US" altLang="zh-TW" sz="2800" dirty="0" smtClean="0"/>
              <a:t>17</a:t>
            </a:r>
            <a:r>
              <a:rPr lang="zh-TW" altLang="en-US" sz="2800" dirty="0" smtClean="0"/>
              <a:t>日臺教高（五）字第</a:t>
            </a:r>
            <a:r>
              <a:rPr lang="en-US" altLang="zh-TW" sz="2800" dirty="0" smtClean="0"/>
              <a:t>1040063697</a:t>
            </a:r>
            <a:r>
              <a:rPr lang="zh-TW" altLang="en-US" sz="2800" dirty="0" smtClean="0"/>
              <a:t>號函「專科以上學校強化學生兼任助理學習與勞動權益保障處理原則」，</a:t>
            </a:r>
            <a:r>
              <a:rPr lang="zh-TW" altLang="en-US" sz="2800" u="sng" dirty="0" smtClean="0">
                <a:solidFill>
                  <a:schemeClr val="tx1"/>
                </a:solidFill>
              </a:rPr>
              <a:t>要求於七月底前完成全校性規劃暨行政作業</a:t>
            </a:r>
            <a:r>
              <a:rPr lang="zh-TW" altLang="en-US" sz="2800" dirty="0" smtClean="0">
                <a:solidFill>
                  <a:schemeClr val="tx1"/>
                </a:solidFill>
              </a:rPr>
              <a:t>。</a:t>
            </a:r>
            <a:endParaRPr lang="en-US" altLang="zh-TW" sz="2800" dirty="0" smtClean="0">
              <a:solidFill>
                <a:schemeClr val="tx1"/>
              </a:solidFill>
            </a:endParaRPr>
          </a:p>
          <a:p>
            <a:r>
              <a:rPr lang="zh-TW" altLang="en-US" sz="2800" dirty="0" smtClean="0"/>
              <a:t>教育部</a:t>
            </a:r>
            <a:r>
              <a:rPr lang="en-US" altLang="zh-TW" sz="2800" dirty="0"/>
              <a:t>2015</a:t>
            </a:r>
            <a:r>
              <a:rPr lang="zh-TW" altLang="en-US" sz="2800" dirty="0"/>
              <a:t>年</a:t>
            </a:r>
            <a:r>
              <a:rPr lang="en-US" altLang="zh-TW" sz="2800" dirty="0"/>
              <a:t>7</a:t>
            </a:r>
            <a:r>
              <a:rPr lang="zh-TW" altLang="en-US" sz="2800" dirty="0"/>
              <a:t>月</a:t>
            </a:r>
            <a:r>
              <a:rPr lang="en-US" altLang="zh-TW" sz="2800" dirty="0"/>
              <a:t>2</a:t>
            </a:r>
            <a:r>
              <a:rPr lang="zh-TW" altLang="en-US" sz="2800" dirty="0"/>
              <a:t>日臺教高</a:t>
            </a:r>
            <a:r>
              <a:rPr lang="en-US" altLang="zh-TW" sz="2800" dirty="0"/>
              <a:t>(</a:t>
            </a:r>
            <a:r>
              <a:rPr lang="zh-TW" altLang="en-US" sz="2800" dirty="0"/>
              <a:t>五</a:t>
            </a:r>
            <a:r>
              <a:rPr lang="en-US" altLang="zh-TW" sz="2800" dirty="0"/>
              <a:t>)</a:t>
            </a:r>
            <a:r>
              <a:rPr lang="zh-TW" altLang="en-US" sz="2800" dirty="0"/>
              <a:t>字第</a:t>
            </a:r>
            <a:r>
              <a:rPr lang="en-US" altLang="zh-TW" sz="2800" dirty="0"/>
              <a:t>1040083671</a:t>
            </a:r>
            <a:r>
              <a:rPr lang="zh-TW" altLang="en-US" sz="2800" dirty="0"/>
              <a:t>號</a:t>
            </a:r>
            <a:r>
              <a:rPr lang="zh-TW" altLang="en-US" sz="2800" dirty="0" smtClean="0"/>
              <a:t>函</a:t>
            </a:r>
            <a:r>
              <a:rPr lang="zh-TW" altLang="en-US" sz="2800" dirty="0" smtClean="0">
                <a:solidFill>
                  <a:schemeClr val="tx1"/>
                </a:solidFill>
              </a:rPr>
              <a:t>轉勞動</a:t>
            </a:r>
            <a:r>
              <a:rPr lang="zh-TW" altLang="en-US" sz="2800" dirty="0">
                <a:solidFill>
                  <a:schemeClr val="tx1"/>
                </a:solidFill>
              </a:rPr>
              <a:t>部</a:t>
            </a:r>
            <a:r>
              <a:rPr lang="en-US" altLang="zh-TW" sz="2800" dirty="0">
                <a:solidFill>
                  <a:schemeClr val="tx1"/>
                </a:solidFill>
              </a:rPr>
              <a:t>104</a:t>
            </a:r>
            <a:r>
              <a:rPr lang="zh-TW" altLang="en-US" sz="2800" dirty="0">
                <a:solidFill>
                  <a:schemeClr val="tx1"/>
                </a:solidFill>
              </a:rPr>
              <a:t>年</a:t>
            </a:r>
            <a:r>
              <a:rPr lang="en-US" altLang="zh-TW" sz="2800" dirty="0">
                <a:solidFill>
                  <a:schemeClr val="tx1"/>
                </a:solidFill>
              </a:rPr>
              <a:t>6</a:t>
            </a:r>
            <a:r>
              <a:rPr lang="zh-TW" altLang="en-US" sz="2800" dirty="0">
                <a:solidFill>
                  <a:schemeClr val="tx1"/>
                </a:solidFill>
              </a:rPr>
              <a:t>月</a:t>
            </a:r>
            <a:r>
              <a:rPr lang="en-US" altLang="zh-TW" sz="2800" dirty="0">
                <a:solidFill>
                  <a:schemeClr val="tx1"/>
                </a:solidFill>
              </a:rPr>
              <a:t>17</a:t>
            </a:r>
            <a:r>
              <a:rPr lang="zh-TW" altLang="en-US" sz="2800" dirty="0">
                <a:solidFill>
                  <a:schemeClr val="tx1"/>
                </a:solidFill>
              </a:rPr>
              <a:t>日勞動關</a:t>
            </a:r>
            <a:r>
              <a:rPr lang="en-US" altLang="zh-TW" sz="2800" dirty="0" smtClean="0">
                <a:solidFill>
                  <a:schemeClr val="tx1"/>
                </a:solidFill>
              </a:rPr>
              <a:t>2</a:t>
            </a:r>
            <a:r>
              <a:rPr lang="zh-TW" altLang="en-US" sz="2800" dirty="0" smtClean="0">
                <a:solidFill>
                  <a:schemeClr val="tx1"/>
                </a:solidFill>
              </a:rPr>
              <a:t>字</a:t>
            </a:r>
            <a:r>
              <a:rPr lang="zh-TW" altLang="en-US" sz="2800" dirty="0">
                <a:solidFill>
                  <a:schemeClr val="tx1"/>
                </a:solidFill>
              </a:rPr>
              <a:t>第</a:t>
            </a:r>
            <a:r>
              <a:rPr lang="en-US" altLang="zh-TW" sz="2800" dirty="0">
                <a:solidFill>
                  <a:schemeClr val="tx1"/>
                </a:solidFill>
              </a:rPr>
              <a:t>1040126620</a:t>
            </a:r>
            <a:r>
              <a:rPr lang="zh-TW" altLang="en-US" sz="2800" dirty="0">
                <a:solidFill>
                  <a:schemeClr val="tx1"/>
                </a:solidFill>
              </a:rPr>
              <a:t>號函所訂定之「專科以上學校兼任助理勞動權益保障指導原則</a:t>
            </a:r>
            <a:r>
              <a:rPr lang="zh-TW" altLang="en-US" sz="2800" dirty="0" smtClean="0">
                <a:solidFill>
                  <a:schemeClr val="tx1"/>
                </a:solidFill>
              </a:rPr>
              <a:t>」。</a:t>
            </a:r>
            <a:r>
              <a:rPr lang="zh-TW" altLang="en-US" sz="2800" u="sng" dirty="0">
                <a:solidFill>
                  <a:schemeClr val="tx1"/>
                </a:solidFill>
              </a:rPr>
              <a:t>要求</a:t>
            </a:r>
            <a:r>
              <a:rPr lang="zh-TW" altLang="en-US" sz="2800" u="sng" dirty="0" smtClean="0">
                <a:solidFill>
                  <a:schemeClr val="tx1"/>
                </a:solidFill>
              </a:rPr>
              <a:t>於開學</a:t>
            </a:r>
            <a:r>
              <a:rPr lang="zh-TW" altLang="en-US" sz="2800" u="sng" dirty="0">
                <a:solidFill>
                  <a:schemeClr val="tx1"/>
                </a:solidFill>
              </a:rPr>
              <a:t>前</a:t>
            </a:r>
            <a:r>
              <a:rPr lang="zh-TW" altLang="en-US" sz="2800" u="sng" dirty="0" smtClean="0">
                <a:solidFill>
                  <a:schemeClr val="tx1"/>
                </a:solidFill>
              </a:rPr>
              <a:t>完成</a:t>
            </a:r>
            <a:r>
              <a:rPr lang="zh-TW" altLang="en-US" sz="2800" u="sng" dirty="0">
                <a:solidFill>
                  <a:schemeClr val="tx1"/>
                </a:solidFill>
              </a:rPr>
              <a:t>校內行政作業並進行督導</a:t>
            </a:r>
            <a:r>
              <a:rPr lang="zh-TW" altLang="en-US" sz="2800" dirty="0" smtClean="0">
                <a:solidFill>
                  <a:schemeClr val="tx1"/>
                </a:solidFill>
              </a:rPr>
              <a:t>。</a:t>
            </a:r>
            <a:endParaRPr lang="en-US" altLang="zh-TW" sz="2800" dirty="0" smtClean="0"/>
          </a:p>
          <a:p>
            <a:r>
              <a:rPr lang="zh-TW" altLang="en-US" sz="2600" dirty="0" smtClean="0"/>
              <a:t>上述二原則所稱「學生兼任助理」包含所有具學生身分的兼職人員，兼任研究助理、教學助理、</a:t>
            </a:r>
            <a:r>
              <a:rPr lang="zh-TW" altLang="en-US" sz="2600" dirty="0" smtClean="0">
                <a:solidFill>
                  <a:schemeClr val="tx1"/>
                </a:solidFill>
              </a:rPr>
              <a:t>計畫案臨時</a:t>
            </a:r>
            <a:r>
              <a:rPr lang="zh-TW" altLang="en-US" sz="2600" dirty="0">
                <a:solidFill>
                  <a:schemeClr val="tx1"/>
                </a:solidFill>
              </a:rPr>
              <a:t>工</a:t>
            </a:r>
            <a:r>
              <a:rPr lang="zh-TW" altLang="en-US" sz="2600" dirty="0" smtClean="0"/>
              <a:t>、校內臨時工等。</a:t>
            </a:r>
            <a:endParaRPr lang="en-US" altLang="zh-TW" sz="2600" dirty="0"/>
          </a:p>
        </p:txBody>
      </p:sp>
    </p:spTree>
    <p:extLst>
      <p:ext uri="{BB962C8B-B14F-4D97-AF65-F5344CB8AC3E}">
        <p14:creationId xmlns:p14="http://schemas.microsoft.com/office/powerpoint/2010/main" val="2345310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76400" y="609600"/>
            <a:ext cx="5448300" cy="952500"/>
          </a:xfrm>
        </p:spPr>
        <p:txBody>
          <a:bodyPr/>
          <a:lstStyle/>
          <a:p>
            <a:r>
              <a:rPr lang="zh-TW" altLang="en-US" dirty="0" smtClean="0"/>
              <a:t>二、全校性處理規範制訂</a:t>
            </a:r>
            <a:endParaRPr lang="zh-TW" altLang="en-US" dirty="0"/>
          </a:p>
        </p:txBody>
      </p:sp>
      <p:sp>
        <p:nvSpPr>
          <p:cNvPr id="3" name="內容版面配置區 2"/>
          <p:cNvSpPr>
            <a:spLocks noGrp="1"/>
          </p:cNvSpPr>
          <p:nvPr>
            <p:ph idx="1"/>
          </p:nvPr>
        </p:nvSpPr>
        <p:spPr>
          <a:xfrm>
            <a:off x="1144062" y="1532965"/>
            <a:ext cx="10844738" cy="4969435"/>
          </a:xfrm>
        </p:spPr>
        <p:txBody>
          <a:bodyPr>
            <a:normAutofit/>
          </a:bodyPr>
          <a:lstStyle/>
          <a:p>
            <a:r>
              <a:rPr lang="zh-TW" altLang="en-US" sz="2800" dirty="0" smtClean="0"/>
              <a:t>校</a:t>
            </a:r>
            <a:r>
              <a:rPr lang="zh-TW" altLang="en-US" sz="2800" dirty="0"/>
              <a:t>內召開學生兼任助理學習及勞動</a:t>
            </a:r>
            <a:r>
              <a:rPr lang="en-US" altLang="zh-TW" sz="2800" dirty="0"/>
              <a:t>(</a:t>
            </a:r>
            <a:r>
              <a:rPr lang="zh-TW" altLang="en-US" sz="2800" dirty="0"/>
              <a:t>含工讀生</a:t>
            </a:r>
            <a:r>
              <a:rPr lang="en-US" altLang="zh-TW" sz="2800" dirty="0"/>
              <a:t>)</a:t>
            </a:r>
            <a:r>
              <a:rPr lang="zh-TW" altLang="en-US" sz="2800" dirty="0"/>
              <a:t>權益業務</a:t>
            </a:r>
            <a:r>
              <a:rPr lang="zh-TW" altLang="en-US" sz="2800" dirty="0" smtClean="0"/>
              <a:t>分工會議共計六次</a:t>
            </a:r>
            <a:r>
              <a:rPr lang="en-US" altLang="zh-TW" sz="2800" dirty="0" smtClean="0"/>
              <a:t>(</a:t>
            </a:r>
            <a:r>
              <a:rPr lang="zh-TW" altLang="en-US" sz="2800" dirty="0" smtClean="0"/>
              <a:t>含系統建置會議</a:t>
            </a:r>
            <a:r>
              <a:rPr lang="en-US" altLang="zh-TW" sz="2800" dirty="0" smtClean="0"/>
              <a:t>)</a:t>
            </a:r>
            <a:r>
              <a:rPr lang="zh-TW" altLang="en-US" sz="2800" dirty="0" smtClean="0"/>
              <a:t>。</a:t>
            </a:r>
            <a:endParaRPr lang="en-US" altLang="zh-TW" sz="2800" dirty="0" smtClean="0"/>
          </a:p>
          <a:p>
            <a:r>
              <a:rPr lang="zh-TW" altLang="en-US" sz="2600" dirty="0" smtClean="0"/>
              <a:t>於第二次會議</a:t>
            </a:r>
            <a:r>
              <a:rPr lang="en-US" altLang="zh-TW" sz="2400" dirty="0" smtClean="0"/>
              <a:t>(104.07.23)</a:t>
            </a:r>
            <a:r>
              <a:rPr lang="zh-TW" altLang="en-US" sz="2400" dirty="0" smtClean="0"/>
              <a:t>決議</a:t>
            </a:r>
            <a:r>
              <a:rPr lang="zh-TW" altLang="en-US" sz="2600" dirty="0" smtClean="0"/>
              <a:t>由</a:t>
            </a:r>
            <a:r>
              <a:rPr lang="zh-TW" altLang="zh-TW" sz="2600" b="1" u="sng" dirty="0" smtClean="0"/>
              <a:t>教務處</a:t>
            </a:r>
            <a:r>
              <a:rPr lang="zh-TW" altLang="zh-TW" sz="2600" dirty="0"/>
              <a:t>、</a:t>
            </a:r>
            <a:r>
              <a:rPr lang="zh-TW" altLang="zh-TW" sz="2600" b="1" u="sng" dirty="0"/>
              <a:t>研發處</a:t>
            </a:r>
            <a:r>
              <a:rPr lang="zh-TW" altLang="zh-TW" sz="2600" dirty="0"/>
              <a:t>、</a:t>
            </a:r>
            <a:r>
              <a:rPr lang="zh-TW" altLang="zh-TW" sz="2600" b="1" u="sng" dirty="0"/>
              <a:t>學務處</a:t>
            </a:r>
            <a:r>
              <a:rPr lang="zh-TW" altLang="zh-TW" sz="2600" dirty="0"/>
              <a:t>、</a:t>
            </a:r>
            <a:r>
              <a:rPr lang="zh-TW" altLang="zh-TW" sz="2600" b="1" u="sng" dirty="0"/>
              <a:t>產學處</a:t>
            </a:r>
            <a:r>
              <a:rPr lang="zh-TW" altLang="zh-TW" sz="2600" dirty="0"/>
              <a:t>，對於本校學生兼任助理學習與勞動權益保障處理要點</a:t>
            </a:r>
            <a:r>
              <a:rPr lang="en-US" altLang="zh-TW" sz="2600" dirty="0"/>
              <a:t>(</a:t>
            </a:r>
            <a:r>
              <a:rPr lang="zh-TW" altLang="zh-TW" sz="2600" dirty="0"/>
              <a:t>草案</a:t>
            </a:r>
            <a:r>
              <a:rPr lang="en-US" altLang="zh-TW" sz="2600" dirty="0"/>
              <a:t>)</a:t>
            </a:r>
            <a:r>
              <a:rPr lang="zh-TW" altLang="zh-TW" sz="2600" dirty="0"/>
              <a:t>，召開小組會議，以廣</a:t>
            </a:r>
            <a:r>
              <a:rPr lang="zh-TW" altLang="zh-TW" sz="2600" dirty="0" smtClean="0"/>
              <a:t>徵各方</a:t>
            </a:r>
            <a:r>
              <a:rPr lang="en-US" altLang="zh-TW" sz="2600" dirty="0"/>
              <a:t>(</a:t>
            </a:r>
            <a:r>
              <a:rPr lang="zh-TW" altLang="zh-TW" sz="2600" dirty="0" smtClean="0"/>
              <a:t>教師、</a:t>
            </a:r>
            <a:r>
              <a:rPr lang="zh-TW" altLang="zh-TW" sz="2600" dirty="0"/>
              <a:t>行政</a:t>
            </a:r>
            <a:r>
              <a:rPr lang="zh-TW" altLang="zh-TW" sz="2600" dirty="0" smtClean="0"/>
              <a:t>人員、學生</a:t>
            </a:r>
            <a:r>
              <a:rPr lang="en-US" altLang="zh-TW" sz="2600" dirty="0" smtClean="0"/>
              <a:t>)</a:t>
            </a:r>
            <a:r>
              <a:rPr lang="zh-TW" altLang="en-US" sz="2600" dirty="0" smtClean="0"/>
              <a:t>等</a:t>
            </a:r>
            <a:r>
              <a:rPr lang="zh-TW" altLang="zh-TW" sz="2600" dirty="0" smtClean="0"/>
              <a:t>意見</a:t>
            </a:r>
            <a:r>
              <a:rPr lang="zh-TW" altLang="en-US" sz="2600" dirty="0" smtClean="0"/>
              <a:t>。</a:t>
            </a:r>
            <a:endParaRPr lang="en-US" altLang="zh-TW" sz="2800" dirty="0" smtClean="0"/>
          </a:p>
          <a:p>
            <a:r>
              <a:rPr lang="zh-TW" altLang="en-US" sz="2800" dirty="0" smtClean="0"/>
              <a:t>訂定亞洲</a:t>
            </a:r>
            <a:r>
              <a:rPr lang="zh-TW" altLang="en-US" sz="2800" dirty="0"/>
              <a:t>大學</a:t>
            </a:r>
            <a:r>
              <a:rPr lang="zh-TW" altLang="en-US" sz="2800" dirty="0" smtClean="0"/>
              <a:t>學生兼任</a:t>
            </a:r>
            <a:r>
              <a:rPr lang="zh-TW" altLang="en-US" sz="2800" dirty="0"/>
              <a:t>助理學習與勞動權益保障處理</a:t>
            </a:r>
            <a:r>
              <a:rPr lang="zh-TW" altLang="en-US" sz="2800" dirty="0" smtClean="0"/>
              <a:t>要點</a:t>
            </a:r>
            <a:r>
              <a:rPr lang="en-US" altLang="zh-TW" sz="2400" dirty="0" smtClean="0"/>
              <a:t>(</a:t>
            </a:r>
            <a:r>
              <a:rPr lang="zh-TW" altLang="en-US" sz="2400" dirty="0" smtClean="0">
                <a:hlinkClick r:id="rId3" action="ppaction://hlinkfile"/>
              </a:rPr>
              <a:t>檔案連結</a:t>
            </a:r>
            <a:r>
              <a:rPr lang="en-US" altLang="zh-TW" sz="2400" dirty="0" smtClean="0"/>
              <a:t>)</a:t>
            </a:r>
          </a:p>
          <a:p>
            <a:pPr lvl="1"/>
            <a:r>
              <a:rPr lang="en-US" altLang="zh-TW" sz="2400" dirty="0" smtClean="0"/>
              <a:t>104.07.29 </a:t>
            </a:r>
            <a:r>
              <a:rPr lang="en-US" altLang="zh-TW" sz="2400" dirty="0"/>
              <a:t>103</a:t>
            </a:r>
            <a:r>
              <a:rPr lang="zh-TW" altLang="zh-TW" sz="2400" dirty="0"/>
              <a:t>學年度第</a:t>
            </a:r>
            <a:r>
              <a:rPr lang="en-US" altLang="zh-TW" sz="2400" dirty="0"/>
              <a:t>12</a:t>
            </a:r>
            <a:r>
              <a:rPr lang="zh-TW" altLang="zh-TW" sz="2400" dirty="0"/>
              <a:t>次行政會議通過訂定</a:t>
            </a:r>
          </a:p>
          <a:p>
            <a:pPr lvl="1" latinLnBrk="1"/>
            <a:r>
              <a:rPr lang="en-US" altLang="zh-TW" sz="2400" dirty="0"/>
              <a:t>104.08.17 </a:t>
            </a:r>
            <a:r>
              <a:rPr lang="zh-TW" altLang="zh-TW" sz="2400" dirty="0"/>
              <a:t>亞洲秘字第</a:t>
            </a:r>
            <a:r>
              <a:rPr lang="en-US" altLang="zh-TW" sz="2400" dirty="0"/>
              <a:t>1040010366</a:t>
            </a:r>
            <a:r>
              <a:rPr lang="zh-TW" altLang="zh-TW" sz="2400" dirty="0"/>
              <a:t>號函</a:t>
            </a:r>
            <a:r>
              <a:rPr lang="zh-TW" altLang="zh-TW" sz="2400" dirty="0" smtClean="0"/>
              <a:t>發布</a:t>
            </a:r>
            <a:endParaRPr lang="zh-TW" altLang="zh-TW" sz="2400" dirty="0"/>
          </a:p>
        </p:txBody>
      </p:sp>
    </p:spTree>
    <p:extLst>
      <p:ext uri="{BB962C8B-B14F-4D97-AF65-F5344CB8AC3E}">
        <p14:creationId xmlns:p14="http://schemas.microsoft.com/office/powerpoint/2010/main" val="302921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52410" y="482979"/>
            <a:ext cx="8911687" cy="899890"/>
          </a:xfrm>
        </p:spPr>
        <p:txBody>
          <a:bodyPr/>
          <a:lstStyle/>
          <a:p>
            <a:r>
              <a:rPr lang="zh-TW" altLang="en-US" dirty="0" smtClean="0"/>
              <a:t>三、</a:t>
            </a:r>
            <a:r>
              <a:rPr lang="zh-TW" altLang="en-US" dirty="0"/>
              <a:t>全校</a:t>
            </a:r>
            <a:r>
              <a:rPr lang="zh-TW" altLang="en-US" dirty="0" smtClean="0"/>
              <a:t>性處理規範</a:t>
            </a:r>
            <a:r>
              <a:rPr lang="zh-TW" altLang="en-US" dirty="0"/>
              <a:t>重點</a:t>
            </a:r>
            <a:r>
              <a:rPr lang="en-US" altLang="zh-TW" dirty="0"/>
              <a:t>(</a:t>
            </a:r>
            <a:r>
              <a:rPr lang="en-US" altLang="zh-TW" dirty="0" smtClean="0"/>
              <a:t>1/3)</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075512315"/>
              </p:ext>
            </p:extLst>
          </p:nvPr>
        </p:nvGraphicFramePr>
        <p:xfrm>
          <a:off x="1498600" y="1133340"/>
          <a:ext cx="10337801" cy="5061398"/>
        </p:xfrm>
        <a:graphic>
          <a:graphicData uri="http://schemas.openxmlformats.org/drawingml/2006/table">
            <a:tbl>
              <a:tblPr firstRow="1" bandRow="1">
                <a:tableStyleId>{5DA37D80-6434-44D0-A028-1B22A696006F}</a:tableStyleId>
              </a:tblPr>
              <a:tblGrid>
                <a:gridCol w="1017951"/>
                <a:gridCol w="4025917"/>
                <a:gridCol w="824247"/>
                <a:gridCol w="4469686"/>
              </a:tblGrid>
              <a:tr h="650689">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3600" dirty="0" smtClean="0"/>
                        <a:t>學習型</a:t>
                      </a:r>
                    </a:p>
                  </a:txBody>
                  <a:tcPr/>
                </a:tc>
                <a:tc hMerge="1">
                  <a:txBody>
                    <a:bodyPr/>
                    <a:lstStyle/>
                    <a:p>
                      <a:endParaRPr lang="zh-TW" altLang="en-US" dirty="0"/>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3600" dirty="0" smtClean="0"/>
                        <a:t>勞僱型</a:t>
                      </a:r>
                    </a:p>
                  </a:txBody>
                  <a:tcPr/>
                </a:tc>
                <a:tc hMerge="1">
                  <a:txBody>
                    <a:bodyPr/>
                    <a:lstStyle/>
                    <a:p>
                      <a:endParaRPr lang="zh-TW" altLang="en-US" dirty="0"/>
                    </a:p>
                  </a:txBody>
                  <a:tcPr/>
                </a:tc>
              </a:tr>
              <a:tr h="2373272">
                <a:tc>
                  <a:txBody>
                    <a:bodyPr/>
                    <a:lstStyle/>
                    <a:p>
                      <a:pPr algn="ctr"/>
                      <a:r>
                        <a:rPr lang="zh-TW" altLang="en-US" dirty="0" smtClean="0"/>
                        <a:t>課</a:t>
                      </a:r>
                      <a:endParaRPr lang="en-US" altLang="zh-TW" dirty="0" smtClean="0"/>
                    </a:p>
                    <a:p>
                      <a:pPr algn="ctr"/>
                      <a:r>
                        <a:rPr lang="zh-TW" altLang="en-US" dirty="0" smtClean="0"/>
                        <a:t>程</a:t>
                      </a:r>
                      <a:endParaRPr lang="en-US" altLang="zh-TW" dirty="0" smtClean="0"/>
                    </a:p>
                    <a:p>
                      <a:pPr algn="ctr"/>
                      <a:r>
                        <a:rPr lang="zh-TW" altLang="en-US" dirty="0" smtClean="0"/>
                        <a:t>學</a:t>
                      </a:r>
                      <a:endParaRPr lang="en-US" altLang="zh-TW" dirty="0" smtClean="0"/>
                    </a:p>
                    <a:p>
                      <a:pPr algn="ctr"/>
                      <a:r>
                        <a:rPr lang="zh-TW" altLang="en-US" dirty="0" smtClean="0"/>
                        <a:t>習</a:t>
                      </a:r>
                      <a:endParaRPr lang="zh-TW" altLang="en-US" dirty="0"/>
                    </a:p>
                  </a:txBody>
                  <a:tcPr anchor="ctr"/>
                </a:tc>
                <a:tc>
                  <a:txBody>
                    <a:bodyPr/>
                    <a:lstStyle/>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dirty="0" smtClean="0"/>
                        <a:t>為課程、論文研究之一部份或畢業條件</a:t>
                      </a:r>
                      <a:endParaRPr lang="en-US" altLang="zh-TW" dirty="0" smtClean="0"/>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dirty="0" smtClean="0"/>
                        <a:t>前項所指，係學校依大學法、專科學校法授權自主規範，包括實習、實驗研究等其它學習活動。</a:t>
                      </a:r>
                      <a:endParaRPr lang="en-US" altLang="zh-TW" dirty="0" smtClean="0"/>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dirty="0" smtClean="0"/>
                        <a:t>應一體適用於所有國籍學生身份</a:t>
                      </a:r>
                      <a:endParaRPr lang="en-US" altLang="zh-TW" dirty="0" smtClean="0"/>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lang="zh-TW" altLang="en-US" dirty="0" smtClean="0"/>
                        <a:t>符合前述條件，</a:t>
                      </a:r>
                      <a:r>
                        <a:rPr lang="zh-TW" altLang="en-US" dirty="0" smtClean="0">
                          <a:solidFill>
                            <a:srgbClr val="FF0000"/>
                          </a:solidFill>
                        </a:rPr>
                        <a:t>未有學習活動以外之勞務提供或工作事實者</a:t>
                      </a:r>
                      <a:r>
                        <a:rPr lang="zh-TW" altLang="en-US" dirty="0" smtClean="0"/>
                        <a:t>。</a:t>
                      </a:r>
                    </a:p>
                  </a:txBody>
                  <a:tcPr anchor="ctr"/>
                </a:tc>
                <a:tc>
                  <a:txBody>
                    <a:bodyPr/>
                    <a:lstStyle/>
                    <a:p>
                      <a:pPr algn="ctr"/>
                      <a:r>
                        <a:rPr lang="zh-TW" altLang="en-US" dirty="0" smtClean="0"/>
                        <a:t>人</a:t>
                      </a:r>
                      <a:endParaRPr lang="en-US" altLang="zh-TW" dirty="0" smtClean="0"/>
                    </a:p>
                    <a:p>
                      <a:pPr algn="ctr"/>
                      <a:r>
                        <a:rPr lang="zh-TW" altLang="en-US" dirty="0" smtClean="0"/>
                        <a:t>格</a:t>
                      </a:r>
                      <a:endParaRPr lang="en-US" altLang="zh-TW" dirty="0" smtClean="0"/>
                    </a:p>
                    <a:p>
                      <a:pPr algn="ctr"/>
                      <a:r>
                        <a:rPr lang="zh-TW" altLang="en-US" dirty="0" smtClean="0"/>
                        <a:t>從</a:t>
                      </a:r>
                      <a:endParaRPr lang="en-US" altLang="zh-TW" dirty="0" smtClean="0"/>
                    </a:p>
                    <a:p>
                      <a:pPr algn="ctr"/>
                      <a:r>
                        <a:rPr lang="zh-TW" altLang="en-US" dirty="0" smtClean="0"/>
                        <a:t>屬</a:t>
                      </a:r>
                      <a:endParaRPr lang="en-US" altLang="zh-TW" dirty="0" smtClean="0"/>
                    </a:p>
                    <a:p>
                      <a:pPr algn="ctr"/>
                      <a:r>
                        <a:rPr lang="zh-TW" altLang="en-US" dirty="0" smtClean="0"/>
                        <a:t>性</a:t>
                      </a:r>
                      <a:endParaRPr lang="zh-TW" altLang="en-US" dirty="0"/>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dirty="0" smtClean="0"/>
                        <a:t>聘僱人</a:t>
                      </a:r>
                      <a:r>
                        <a:rPr lang="en-US" altLang="zh-TW" dirty="0" smtClean="0"/>
                        <a:t>(</a:t>
                      </a:r>
                      <a:r>
                        <a:rPr lang="zh-TW" altLang="en-US" dirty="0" smtClean="0"/>
                        <a:t>單位</a:t>
                      </a:r>
                      <a:r>
                        <a:rPr lang="en-US" altLang="zh-TW" dirty="0" smtClean="0"/>
                        <a:t>)</a:t>
                      </a:r>
                      <a:r>
                        <a:rPr lang="zh-TW" altLang="en-US" dirty="0" smtClean="0"/>
                        <a:t>對兼任助理具</a:t>
                      </a:r>
                      <a:r>
                        <a:rPr lang="zh-TW" altLang="en-US" dirty="0" smtClean="0">
                          <a:solidFill>
                            <a:srgbClr val="FF0000"/>
                          </a:solidFill>
                        </a:rPr>
                        <a:t>指揮監督關係</a:t>
                      </a:r>
                    </a:p>
                  </a:txBody>
                  <a:tcPr anchor="ctr"/>
                </a:tc>
              </a:tr>
              <a:tr h="983530">
                <a:tc>
                  <a:txBody>
                    <a:bodyPr/>
                    <a:lstStyle/>
                    <a:p>
                      <a:pPr algn="ctr"/>
                      <a:r>
                        <a:rPr lang="zh-TW" altLang="en-US" dirty="0" smtClean="0"/>
                        <a:t>服務</a:t>
                      </a:r>
                      <a:endParaRPr lang="en-US" altLang="zh-TW" dirty="0" smtClean="0"/>
                    </a:p>
                    <a:p>
                      <a:pPr algn="ctr"/>
                      <a:r>
                        <a:rPr lang="zh-TW" altLang="en-US" dirty="0" smtClean="0"/>
                        <a:t>學習</a:t>
                      </a:r>
                      <a:endParaRPr lang="zh-TW" altLang="en-US" dirty="0"/>
                    </a:p>
                  </a:txBody>
                  <a:tcPr anchor="ctr"/>
                </a:tc>
                <a:tc>
                  <a:txBody>
                    <a:bodyPr/>
                    <a:lstStyle/>
                    <a:p>
                      <a:r>
                        <a:rPr lang="zh-TW" altLang="en-US" dirty="0" smtClean="0"/>
                        <a:t>參與學校為增進社會公益，</a:t>
                      </a:r>
                      <a:r>
                        <a:rPr lang="zh-TW" altLang="en-US" dirty="0" smtClean="0">
                          <a:solidFill>
                            <a:srgbClr val="FF0000"/>
                          </a:solidFill>
                        </a:rPr>
                        <a:t>不以獲取報酬</a:t>
                      </a:r>
                      <a:r>
                        <a:rPr lang="zh-TW" altLang="en-US" dirty="0" smtClean="0"/>
                        <a:t>為目的之各類輔助性服務。</a:t>
                      </a:r>
                      <a:endParaRPr lang="zh-TW" altLang="en-US" dirty="0"/>
                    </a:p>
                  </a:txBody>
                  <a:tcPr anchor="ctr"/>
                </a:tc>
                <a:tc>
                  <a:txBody>
                    <a:bodyPr/>
                    <a:lstStyle/>
                    <a:p>
                      <a:pPr algn="ctr"/>
                      <a:r>
                        <a:rPr lang="zh-TW" altLang="en-US" dirty="0" smtClean="0"/>
                        <a:t>經濟</a:t>
                      </a:r>
                      <a:endParaRPr lang="en-US" altLang="zh-TW" dirty="0" smtClean="0"/>
                    </a:p>
                    <a:p>
                      <a:pPr algn="ctr"/>
                      <a:r>
                        <a:rPr lang="zh-TW" altLang="en-US" dirty="0" smtClean="0"/>
                        <a:t>從屬性</a:t>
                      </a:r>
                      <a:endParaRPr lang="zh-TW" altLang="en-US" dirty="0"/>
                    </a:p>
                  </a:txBody>
                  <a:tcPr anchor="ctr"/>
                </a:tc>
                <a:tc>
                  <a:txBody>
                    <a:bodyPr/>
                    <a:lstStyle/>
                    <a:p>
                      <a:r>
                        <a:rPr lang="zh-TW" altLang="zh-TW" sz="1800" kern="1200" dirty="0" smtClean="0">
                          <a:solidFill>
                            <a:schemeClr val="tx1"/>
                          </a:solidFill>
                          <a:effectLst/>
                          <a:latin typeface="+mn-lt"/>
                          <a:ea typeface="+mn-ea"/>
                          <a:cs typeface="+mn-cs"/>
                        </a:rPr>
                        <a:t>有提供勞</a:t>
                      </a:r>
                      <a:r>
                        <a:rPr lang="zh-TW" altLang="en-US" sz="1800" kern="1200" dirty="0" smtClean="0">
                          <a:solidFill>
                            <a:schemeClr val="tx1"/>
                          </a:solidFill>
                          <a:effectLst/>
                          <a:latin typeface="+mn-lt"/>
                          <a:ea typeface="+mn-ea"/>
                          <a:cs typeface="+mn-cs"/>
                        </a:rPr>
                        <a:t>務</a:t>
                      </a:r>
                      <a:r>
                        <a:rPr lang="zh-TW" altLang="zh-TW" sz="1800" kern="1200" dirty="0" smtClean="0">
                          <a:solidFill>
                            <a:schemeClr val="tx1"/>
                          </a:solidFill>
                          <a:effectLst/>
                          <a:latin typeface="+mn-lt"/>
                          <a:ea typeface="+mn-ea"/>
                          <a:cs typeface="+mn-cs"/>
                        </a:rPr>
                        <a:t>獲取報酬</a:t>
                      </a:r>
                      <a:r>
                        <a:rPr lang="zh-TW" altLang="en-US" sz="1800" kern="1200" dirty="0" smtClean="0">
                          <a:solidFill>
                            <a:schemeClr val="tx1"/>
                          </a:solidFill>
                          <a:effectLst/>
                          <a:latin typeface="+mn-lt"/>
                          <a:ea typeface="+mn-ea"/>
                          <a:cs typeface="+mn-cs"/>
                        </a:rPr>
                        <a:t>，具</a:t>
                      </a:r>
                      <a:r>
                        <a:rPr lang="zh-TW" altLang="en-US" sz="1800" kern="1200" dirty="0" smtClean="0">
                          <a:solidFill>
                            <a:srgbClr val="FF0000"/>
                          </a:solidFill>
                          <a:effectLst/>
                          <a:latin typeface="+mn-lt"/>
                          <a:ea typeface="+mn-ea"/>
                          <a:cs typeface="+mn-cs"/>
                        </a:rPr>
                        <a:t>對價關係</a:t>
                      </a:r>
                      <a:r>
                        <a:rPr lang="zh-TW" altLang="zh-TW" sz="1800" kern="1200" dirty="0" smtClean="0">
                          <a:solidFill>
                            <a:schemeClr val="tx1"/>
                          </a:solidFill>
                          <a:effectLst/>
                          <a:latin typeface="+mn-lt"/>
                          <a:ea typeface="+mn-ea"/>
                          <a:cs typeface="+mn-cs"/>
                        </a:rPr>
                        <a:t>之工作事實，具勞僱關係。</a:t>
                      </a:r>
                      <a:endParaRPr lang="zh-TW" altLang="en-US" dirty="0"/>
                    </a:p>
                  </a:txBody>
                  <a:tcPr anchor="ctr"/>
                </a:tc>
              </a:tr>
              <a:tr h="1053907">
                <a:tc>
                  <a:txBody>
                    <a:bodyPr/>
                    <a:lstStyle/>
                    <a:p>
                      <a:pPr marL="0" algn="ctr" defTabSz="457200" rtl="0" eaLnBrk="1" latinLnBrk="0" hangingPunct="1"/>
                      <a:r>
                        <a:rPr lang="zh-TW" altLang="en-US" sz="1800" kern="1200" dirty="0" smtClean="0">
                          <a:solidFill>
                            <a:schemeClr val="tx1"/>
                          </a:solidFill>
                          <a:latin typeface="+mn-lt"/>
                          <a:ea typeface="+mn-ea"/>
                          <a:cs typeface="+mn-cs"/>
                        </a:rPr>
                        <a:t>權利</a:t>
                      </a:r>
                      <a:endParaRPr lang="en-US" altLang="zh-TW" sz="1800" kern="1200" dirty="0" smtClean="0">
                        <a:solidFill>
                          <a:schemeClr val="tx1"/>
                        </a:solidFill>
                        <a:latin typeface="+mn-lt"/>
                        <a:ea typeface="+mn-ea"/>
                        <a:cs typeface="+mn-cs"/>
                      </a:endParaRPr>
                    </a:p>
                    <a:p>
                      <a:pPr marL="0" algn="ctr" defTabSz="457200" rtl="0" eaLnBrk="1" latinLnBrk="0" hangingPunct="1"/>
                      <a:r>
                        <a:rPr lang="zh-TW" altLang="en-US" sz="1800" kern="1200" dirty="0" smtClean="0">
                          <a:solidFill>
                            <a:schemeClr val="tx1"/>
                          </a:solidFill>
                          <a:latin typeface="+mn-lt"/>
                          <a:ea typeface="+mn-ea"/>
                          <a:cs typeface="+mn-cs"/>
                        </a:rPr>
                        <a:t>義務</a:t>
                      </a:r>
                      <a:endParaRPr lang="zh-TW" altLang="en-US" sz="1800" kern="1200" dirty="0">
                        <a:solidFill>
                          <a:schemeClr val="tx1"/>
                        </a:solidFill>
                        <a:latin typeface="+mn-lt"/>
                        <a:ea typeface="+mn-ea"/>
                        <a:cs typeface="+mn-cs"/>
                      </a:endParaRPr>
                    </a:p>
                  </a:txBody>
                  <a:tcPr anchor="ctr"/>
                </a:tc>
                <a:tc>
                  <a:txBody>
                    <a:bodyPr/>
                    <a:lstStyle/>
                    <a:p>
                      <a:r>
                        <a:rPr lang="zh-TW" altLang="en-US" dirty="0" smtClean="0"/>
                        <a:t>與指導教授</a:t>
                      </a:r>
                      <a:r>
                        <a:rPr lang="zh-TW" altLang="en-US" dirty="0" smtClean="0">
                          <a:solidFill>
                            <a:srgbClr val="FF0000"/>
                          </a:solidFill>
                        </a:rPr>
                        <a:t>可能</a:t>
                      </a:r>
                      <a:r>
                        <a:rPr lang="zh-TW" altLang="en-US" dirty="0" smtClean="0"/>
                        <a:t>共同享用著作權及專利權</a:t>
                      </a:r>
                      <a:endParaRPr lang="zh-TW" altLang="en-US" dirty="0">
                        <a:solidFill>
                          <a:srgbClr val="FF0000"/>
                        </a:solidFill>
                      </a:endParaRPr>
                    </a:p>
                  </a:txBody>
                  <a:tcPr anchor="ctr"/>
                </a:tc>
                <a:tc>
                  <a:txBody>
                    <a:bodyPr/>
                    <a:lstStyle/>
                    <a:p>
                      <a:pPr marL="0" algn="ctr" defTabSz="457200" rtl="0" eaLnBrk="1" latinLnBrk="0" hangingPunct="1"/>
                      <a:r>
                        <a:rPr lang="zh-TW" altLang="en-US" sz="1800" kern="1200" dirty="0" smtClean="0">
                          <a:solidFill>
                            <a:schemeClr val="tx1"/>
                          </a:solidFill>
                          <a:latin typeface="+mn-lt"/>
                          <a:ea typeface="+mn-ea"/>
                          <a:cs typeface="+mn-cs"/>
                        </a:rPr>
                        <a:t>權利</a:t>
                      </a:r>
                      <a:endParaRPr lang="en-US" altLang="zh-TW" sz="1800" kern="1200" dirty="0" smtClean="0">
                        <a:solidFill>
                          <a:schemeClr val="tx1"/>
                        </a:solidFill>
                        <a:latin typeface="+mn-lt"/>
                        <a:ea typeface="+mn-ea"/>
                        <a:cs typeface="+mn-cs"/>
                      </a:endParaRPr>
                    </a:p>
                    <a:p>
                      <a:pPr marL="0" algn="ctr" defTabSz="457200" rtl="0" eaLnBrk="1" latinLnBrk="0" hangingPunct="1"/>
                      <a:r>
                        <a:rPr lang="zh-TW" altLang="en-US" sz="1800" kern="1200" dirty="0" smtClean="0">
                          <a:solidFill>
                            <a:schemeClr val="tx1"/>
                          </a:solidFill>
                          <a:latin typeface="+mn-lt"/>
                          <a:ea typeface="+mn-ea"/>
                          <a:cs typeface="+mn-cs"/>
                        </a:rPr>
                        <a:t>義務</a:t>
                      </a:r>
                      <a:endParaRPr lang="zh-TW" altLang="en-US" sz="1800" kern="1200" dirty="0">
                        <a:solidFill>
                          <a:schemeClr val="tx1"/>
                        </a:solidFill>
                        <a:latin typeface="+mn-lt"/>
                        <a:ea typeface="+mn-ea"/>
                        <a:cs typeface="+mn-cs"/>
                      </a:endParaRPr>
                    </a:p>
                  </a:txBody>
                  <a:tcPr anchor="ctr"/>
                </a:tc>
                <a:tc>
                  <a:txBody>
                    <a:bodyPr/>
                    <a:lstStyle/>
                    <a:p>
                      <a:r>
                        <a:rPr lang="zh-TW" altLang="en-US" dirty="0" smtClean="0"/>
                        <a:t>未約定時，著作權及專利權歸屬於僱用人</a:t>
                      </a:r>
                      <a:endParaRPr lang="en-US" altLang="zh-TW" dirty="0" smtClean="0"/>
                    </a:p>
                    <a:p>
                      <a:r>
                        <a:rPr lang="en-US" altLang="zh-TW" dirty="0" smtClean="0"/>
                        <a:t>(</a:t>
                      </a:r>
                      <a:r>
                        <a:rPr lang="zh-TW" altLang="en-US" dirty="0" smtClean="0">
                          <a:solidFill>
                            <a:schemeClr val="tx1"/>
                          </a:solidFill>
                        </a:rPr>
                        <a:t>兼任助理</a:t>
                      </a:r>
                      <a:r>
                        <a:rPr lang="zh-TW" altLang="en-US" dirty="0" smtClean="0">
                          <a:solidFill>
                            <a:srgbClr val="FF0000"/>
                          </a:solidFill>
                        </a:rPr>
                        <a:t>不得以</a:t>
                      </a:r>
                      <a:r>
                        <a:rPr lang="zh-TW" altLang="en-US" dirty="0" smtClean="0">
                          <a:solidFill>
                            <a:schemeClr val="tx1"/>
                          </a:solidFill>
                        </a:rPr>
                        <a:t>研究成果發表個人論</a:t>
                      </a:r>
                      <a:r>
                        <a:rPr lang="zh-TW" altLang="en-US" sz="1800" kern="1200" dirty="0" smtClean="0">
                          <a:solidFill>
                            <a:schemeClr val="tx1"/>
                          </a:solidFill>
                          <a:latin typeface="+mn-lt"/>
                          <a:ea typeface="+mn-ea"/>
                          <a:cs typeface="+mn-cs"/>
                        </a:rPr>
                        <a:t>文</a:t>
                      </a:r>
                      <a:r>
                        <a:rPr lang="en-US" altLang="zh-TW" dirty="0" smtClean="0">
                          <a:solidFill>
                            <a:schemeClr val="tx1"/>
                          </a:solidFill>
                        </a:rPr>
                        <a:t>)</a:t>
                      </a:r>
                      <a:endParaRPr lang="zh-TW" altLang="en-US" dirty="0">
                        <a:solidFill>
                          <a:schemeClr val="tx1"/>
                        </a:solidFill>
                      </a:endParaRPr>
                    </a:p>
                  </a:txBody>
                  <a:tcPr anchor="ctr"/>
                </a:tc>
              </a:tr>
            </a:tbl>
          </a:graphicData>
        </a:graphic>
      </p:graphicFrame>
    </p:spTree>
    <p:extLst>
      <p:ext uri="{BB962C8B-B14F-4D97-AF65-F5344CB8AC3E}">
        <p14:creationId xmlns:p14="http://schemas.microsoft.com/office/powerpoint/2010/main" val="1087521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249251" y="1365161"/>
            <a:ext cx="10255361" cy="4726545"/>
          </a:xfrm>
        </p:spPr>
        <p:txBody>
          <a:bodyPr>
            <a:normAutofit/>
          </a:bodyPr>
          <a:lstStyle/>
          <a:p>
            <a:r>
              <a:rPr lang="zh-TW" altLang="en-US" sz="2800" dirty="0" smtClean="0"/>
              <a:t>依據教育部及勞動部規範重點</a:t>
            </a:r>
            <a:r>
              <a:rPr lang="en-US" altLang="zh-TW" sz="2800" dirty="0" smtClean="0"/>
              <a:t>-</a:t>
            </a:r>
            <a:r>
              <a:rPr lang="zh-TW" altLang="en-US" sz="2800" dirty="0" smtClean="0"/>
              <a:t>「</a:t>
            </a:r>
            <a:r>
              <a:rPr lang="zh-TW" altLang="en-US" sz="2800" dirty="0" smtClean="0"/>
              <a:t>勞僱型</a:t>
            </a:r>
            <a:r>
              <a:rPr lang="zh-TW" altLang="en-US" sz="2800" dirty="0" smtClean="0"/>
              <a:t>」學生兼任助理與學校具僱傭關係，需為其辦理勞保</a:t>
            </a:r>
            <a:r>
              <a:rPr lang="en-US" altLang="zh-TW" sz="2800" dirty="0" smtClean="0"/>
              <a:t>(</a:t>
            </a:r>
            <a:r>
              <a:rPr lang="zh-TW" altLang="en-US" sz="2800" dirty="0" smtClean="0"/>
              <a:t>健保</a:t>
            </a:r>
            <a:r>
              <a:rPr lang="en-US" altLang="zh-TW" sz="2800" dirty="0" smtClean="0"/>
              <a:t>)</a:t>
            </a:r>
            <a:r>
              <a:rPr lang="zh-TW" altLang="en-US" sz="2800" dirty="0" smtClean="0"/>
              <a:t>及提繳勞退金。</a:t>
            </a:r>
            <a:endParaRPr lang="en-US" altLang="zh-TW" sz="2800" dirty="0" smtClean="0"/>
          </a:p>
          <a:p>
            <a:pPr marL="342900" lvl="1" indent="-342900"/>
            <a:r>
              <a:rPr lang="zh-TW" altLang="en-US" sz="2800" dirty="0" smtClean="0"/>
              <a:t>本校學生兼任助理學習與勞動權益保障處理要點規定：</a:t>
            </a:r>
            <a:endParaRPr lang="en-US" altLang="zh-TW" sz="2800" dirty="0" smtClean="0"/>
          </a:p>
          <a:p>
            <a:pPr marL="742950" lvl="2" indent="-342900"/>
            <a:r>
              <a:rPr lang="zh-TW" altLang="en-US" sz="2600" dirty="0" smtClean="0"/>
              <a:t>到職日前，聘任單位應先至「計畫及勞健保管理系統」填報聘任及加保資料，其契約期滿或中途離職時，亦應主動申辦退保</a:t>
            </a:r>
            <a:r>
              <a:rPr lang="en-US" altLang="zh-TW" sz="2600" dirty="0" smtClean="0"/>
              <a:t>(</a:t>
            </a:r>
            <a:r>
              <a:rPr lang="zh-TW" altLang="en-US" sz="2600" dirty="0" smtClean="0"/>
              <a:t>轉出</a:t>
            </a:r>
            <a:r>
              <a:rPr lang="en-US" altLang="zh-TW" sz="2600" dirty="0" smtClean="0"/>
              <a:t>)</a:t>
            </a:r>
            <a:r>
              <a:rPr lang="zh-TW" altLang="en-US" sz="2600" dirty="0" smtClean="0"/>
              <a:t>及停繳。</a:t>
            </a:r>
            <a:endParaRPr lang="en-US" altLang="zh-TW" sz="2600" dirty="0" smtClean="0"/>
          </a:p>
          <a:p>
            <a:pPr marL="742950" lvl="2" indent="-342900"/>
            <a:r>
              <a:rPr lang="zh-TW" altLang="en-US" sz="2600" dirty="0" smtClean="0"/>
              <a:t>保費扣款：個人應負擔部份，按月自受僱者薪資中代為扣繳；僱主應負擔部份</a:t>
            </a:r>
            <a:r>
              <a:rPr lang="zh-TW" altLang="en-US" sz="2600" dirty="0" smtClean="0">
                <a:solidFill>
                  <a:schemeClr val="tx1"/>
                </a:solidFill>
              </a:rPr>
              <a:t>，依聘任單位填報的預算編號扣繳。</a:t>
            </a:r>
            <a:endParaRPr lang="en-US" altLang="zh-TW" sz="2800" dirty="0" smtClean="0">
              <a:solidFill>
                <a:schemeClr val="tx1"/>
              </a:solidFill>
            </a:endParaRPr>
          </a:p>
          <a:p>
            <a:pPr marL="742950" lvl="2" indent="-342900"/>
            <a:r>
              <a:rPr lang="zh-TW" altLang="en-US" sz="2800" dirty="0" smtClean="0">
                <a:solidFill>
                  <a:srgbClr val="FF0000"/>
                </a:solidFill>
              </a:rPr>
              <a:t>未依規定辦理所衍生之費用或違反規定而受罰，應由當事人、計畫主持人、教師或單位主管負責</a:t>
            </a:r>
            <a:r>
              <a:rPr lang="zh-TW" altLang="en-US" sz="2800" dirty="0" smtClean="0">
                <a:solidFill>
                  <a:schemeClr val="tx1"/>
                </a:solidFill>
              </a:rPr>
              <a:t>。</a:t>
            </a:r>
            <a:endParaRPr lang="zh-TW" altLang="en-US" sz="2600" dirty="0" smtClean="0">
              <a:solidFill>
                <a:schemeClr val="tx1"/>
              </a:solidFill>
            </a:endParaRPr>
          </a:p>
        </p:txBody>
      </p:sp>
      <p:sp>
        <p:nvSpPr>
          <p:cNvPr id="4" name="標題 1"/>
          <p:cNvSpPr>
            <a:spLocks noGrp="1"/>
          </p:cNvSpPr>
          <p:nvPr>
            <p:ph type="title"/>
          </p:nvPr>
        </p:nvSpPr>
        <p:spPr>
          <a:xfrm>
            <a:off x="1703925" y="586010"/>
            <a:ext cx="8911687" cy="899890"/>
          </a:xfrm>
        </p:spPr>
        <p:txBody>
          <a:bodyPr/>
          <a:lstStyle/>
          <a:p>
            <a:r>
              <a:rPr lang="zh-TW" altLang="en-US" dirty="0" smtClean="0"/>
              <a:t>三、全</a:t>
            </a:r>
            <a:r>
              <a:rPr lang="zh-TW" altLang="en-US" dirty="0"/>
              <a:t>校</a:t>
            </a:r>
            <a:r>
              <a:rPr lang="zh-TW" altLang="en-US" dirty="0" smtClean="0"/>
              <a:t>性處理規範</a:t>
            </a:r>
            <a:r>
              <a:rPr lang="zh-TW" altLang="en-US" dirty="0"/>
              <a:t>重點</a:t>
            </a:r>
            <a:r>
              <a:rPr lang="en-US" altLang="zh-TW" dirty="0" smtClean="0"/>
              <a:t>(2/3)</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22737" y="366532"/>
            <a:ext cx="9624297" cy="856960"/>
          </a:xfrm>
        </p:spPr>
        <p:txBody>
          <a:bodyPr/>
          <a:lstStyle/>
          <a:p>
            <a:r>
              <a:rPr lang="zh-TW" altLang="en-US" dirty="0" smtClean="0"/>
              <a:t>三、全校性處理規範重點</a:t>
            </a:r>
            <a:r>
              <a:rPr lang="en-US" altLang="zh-TW" dirty="0" smtClean="0"/>
              <a:t>(3/3)</a:t>
            </a:r>
            <a:endParaRPr lang="zh-TW" altLang="en-US" dirty="0"/>
          </a:p>
        </p:txBody>
      </p:sp>
      <p:sp>
        <p:nvSpPr>
          <p:cNvPr id="4" name="內容版面配置區 2"/>
          <p:cNvSpPr txBox="1">
            <a:spLocks/>
          </p:cNvSpPr>
          <p:nvPr/>
        </p:nvSpPr>
        <p:spPr>
          <a:xfrm>
            <a:off x="1754031" y="943200"/>
            <a:ext cx="4216400" cy="444500"/>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kumimoji="0" lang="zh-TW" altLang="zh-TW" sz="2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學生兼任助理申訴機制流程</a:t>
            </a:r>
            <a:endParaRPr kumimoji="0" lang="zh-TW" altLang="en-US" sz="2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6" name="圓角矩形 5"/>
          <p:cNvSpPr/>
          <p:nvPr/>
        </p:nvSpPr>
        <p:spPr>
          <a:xfrm>
            <a:off x="5074276" y="1388773"/>
            <a:ext cx="2446986" cy="463640"/>
          </a:xfrm>
          <a:prstGeom prst="round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dirty="0" smtClean="0">
                <a:solidFill>
                  <a:schemeClr val="tx1"/>
                </a:solidFill>
              </a:rPr>
              <a:t>不服措施或處置</a:t>
            </a:r>
            <a:endParaRPr lang="zh-TW" altLang="en-US" sz="2200" dirty="0"/>
          </a:p>
        </p:txBody>
      </p:sp>
      <p:sp>
        <p:nvSpPr>
          <p:cNvPr id="7" name="矩形 6"/>
          <p:cNvSpPr/>
          <p:nvPr/>
        </p:nvSpPr>
        <p:spPr>
          <a:xfrm>
            <a:off x="2086377" y="2305319"/>
            <a:ext cx="1957589" cy="437881"/>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勞僱型</a:t>
            </a:r>
            <a:r>
              <a:rPr lang="en-US" altLang="zh-TW" dirty="0" smtClean="0"/>
              <a:t>(</a:t>
            </a:r>
            <a:r>
              <a:rPr lang="zh-TW" altLang="en-US" dirty="0" smtClean="0"/>
              <a:t>勞動權益</a:t>
            </a:r>
            <a:r>
              <a:rPr lang="en-US" altLang="zh-TW" dirty="0" smtClean="0"/>
              <a:t>)</a:t>
            </a:r>
            <a:endParaRPr lang="zh-TW" altLang="en-US" dirty="0"/>
          </a:p>
        </p:txBody>
      </p:sp>
      <p:sp>
        <p:nvSpPr>
          <p:cNvPr id="8" name="矩形 7"/>
          <p:cNvSpPr/>
          <p:nvPr/>
        </p:nvSpPr>
        <p:spPr>
          <a:xfrm>
            <a:off x="8240331" y="2238780"/>
            <a:ext cx="2616559" cy="465786"/>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學習型</a:t>
            </a:r>
            <a:r>
              <a:rPr lang="en-US" altLang="zh-TW" dirty="0" smtClean="0"/>
              <a:t>(</a:t>
            </a:r>
            <a:r>
              <a:rPr lang="zh-TW" altLang="en-US" dirty="0" smtClean="0"/>
              <a:t>課程或服務學習</a:t>
            </a:r>
            <a:r>
              <a:rPr lang="en-US" altLang="zh-TW" dirty="0" smtClean="0"/>
              <a:t>)</a:t>
            </a:r>
          </a:p>
        </p:txBody>
      </p:sp>
      <p:sp>
        <p:nvSpPr>
          <p:cNvPr id="9" name="矩形 8"/>
          <p:cNvSpPr/>
          <p:nvPr/>
        </p:nvSpPr>
        <p:spPr>
          <a:xfrm>
            <a:off x="4451797" y="2288147"/>
            <a:ext cx="2206581" cy="442174"/>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700" dirty="0" smtClean="0"/>
              <a:t>學習與勞動身份認定</a:t>
            </a:r>
            <a:endParaRPr lang="zh-TW" altLang="en-US" sz="1700" dirty="0"/>
          </a:p>
        </p:txBody>
      </p:sp>
      <p:cxnSp>
        <p:nvCxnSpPr>
          <p:cNvPr id="10" name="直線單箭頭接點 9"/>
          <p:cNvCxnSpPr/>
          <p:nvPr/>
        </p:nvCxnSpPr>
        <p:spPr>
          <a:xfrm>
            <a:off x="3065173" y="2730321"/>
            <a:ext cx="0" cy="3606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3013656" y="1996225"/>
            <a:ext cx="6568226"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a:off x="3026535" y="2021983"/>
            <a:ext cx="0" cy="29621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5574406" y="1994078"/>
            <a:ext cx="0" cy="29621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a:off x="9564710" y="1979053"/>
            <a:ext cx="0" cy="29621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a:off x="3088785" y="3745606"/>
            <a:ext cx="2145" cy="77487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122866" y="3088784"/>
            <a:ext cx="1957589" cy="671847"/>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向各權責單位提出申請妥處</a:t>
            </a:r>
            <a:endParaRPr lang="zh-TW" altLang="en-US" dirty="0"/>
          </a:p>
        </p:txBody>
      </p:sp>
      <p:sp>
        <p:nvSpPr>
          <p:cNvPr id="30" name="矩形 29"/>
          <p:cNvSpPr/>
          <p:nvPr/>
        </p:nvSpPr>
        <p:spPr>
          <a:xfrm>
            <a:off x="2807595" y="4541950"/>
            <a:ext cx="3953814" cy="671847"/>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保障學生學習及勞動權益</a:t>
            </a:r>
            <a:endParaRPr lang="en-US" altLang="zh-TW" dirty="0" smtClean="0"/>
          </a:p>
          <a:p>
            <a:pPr algn="ctr"/>
            <a:r>
              <a:rPr lang="zh-TW" altLang="en-US" dirty="0" smtClean="0"/>
              <a:t>爭議處理小組</a:t>
            </a:r>
            <a:endParaRPr lang="zh-TW" altLang="en-US" dirty="0"/>
          </a:p>
        </p:txBody>
      </p:sp>
      <p:cxnSp>
        <p:nvCxnSpPr>
          <p:cNvPr id="32" name="直線單箭頭接點 31"/>
          <p:cNvCxnSpPr/>
          <p:nvPr/>
        </p:nvCxnSpPr>
        <p:spPr>
          <a:xfrm flipH="1">
            <a:off x="5589431" y="2726028"/>
            <a:ext cx="8588" cy="179445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4039673" y="4129826"/>
            <a:ext cx="1330818" cy="313385"/>
          </a:xfrm>
          <a:prstGeom prst="rect">
            <a:avLst/>
          </a:prstGeom>
          <a:noFill/>
          <a:ln w="254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dirty="0" smtClean="0"/>
              <a:t>30</a:t>
            </a:r>
            <a:r>
              <a:rPr lang="zh-TW" altLang="en-US" dirty="0" smtClean="0"/>
              <a:t>日以內</a:t>
            </a:r>
            <a:endParaRPr lang="zh-TW" altLang="en-US" dirty="0"/>
          </a:p>
        </p:txBody>
      </p:sp>
      <p:cxnSp>
        <p:nvCxnSpPr>
          <p:cNvPr id="35" name="直線單箭頭接點 34"/>
          <p:cNvCxnSpPr/>
          <p:nvPr/>
        </p:nvCxnSpPr>
        <p:spPr>
          <a:xfrm>
            <a:off x="4687910" y="5203064"/>
            <a:ext cx="9486" cy="98799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804928" y="2717442"/>
            <a:ext cx="689020" cy="3129566"/>
          </a:xfrm>
          <a:prstGeom prst="rect">
            <a:avLst/>
          </a:prstGeom>
          <a:noFill/>
          <a:ln w="254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600" b="1" dirty="0" smtClean="0">
                <a:solidFill>
                  <a:srgbClr val="00B050"/>
                </a:solidFill>
              </a:rPr>
              <a:t>校</a:t>
            </a:r>
            <a:endParaRPr lang="en-US" altLang="zh-TW" sz="2600" b="1" dirty="0" smtClean="0">
              <a:solidFill>
                <a:srgbClr val="00B050"/>
              </a:solidFill>
            </a:endParaRPr>
          </a:p>
          <a:p>
            <a:pPr algn="ctr"/>
            <a:r>
              <a:rPr lang="zh-TW" altLang="en-US" sz="2600" b="1" dirty="0" smtClean="0">
                <a:solidFill>
                  <a:srgbClr val="00B050"/>
                </a:solidFill>
              </a:rPr>
              <a:t>內</a:t>
            </a:r>
            <a:endParaRPr lang="zh-TW" altLang="en-US" sz="2600" b="1" dirty="0">
              <a:solidFill>
                <a:srgbClr val="00B050"/>
              </a:solidFill>
            </a:endParaRPr>
          </a:p>
        </p:txBody>
      </p:sp>
      <p:sp>
        <p:nvSpPr>
          <p:cNvPr id="39" name="矩形 38"/>
          <p:cNvSpPr/>
          <p:nvPr/>
        </p:nvSpPr>
        <p:spPr>
          <a:xfrm>
            <a:off x="2927648" y="6165304"/>
            <a:ext cx="3567447" cy="555215"/>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向勞動主管機關申請調解、仲裁或裁決</a:t>
            </a:r>
            <a:endParaRPr lang="en-US" altLang="zh-TW" dirty="0" smtClean="0"/>
          </a:p>
        </p:txBody>
      </p:sp>
      <p:sp>
        <p:nvSpPr>
          <p:cNvPr id="42" name="矩形 41"/>
          <p:cNvSpPr/>
          <p:nvPr/>
        </p:nvSpPr>
        <p:spPr>
          <a:xfrm>
            <a:off x="553791" y="6214056"/>
            <a:ext cx="1107582" cy="643944"/>
          </a:xfrm>
          <a:prstGeom prst="rect">
            <a:avLst/>
          </a:prstGeom>
          <a:noFill/>
          <a:ln w="254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600" b="1" dirty="0" smtClean="0">
                <a:solidFill>
                  <a:srgbClr val="FF0000"/>
                </a:solidFill>
              </a:rPr>
              <a:t>校外</a:t>
            </a:r>
            <a:endParaRPr lang="zh-TW" altLang="en-US" sz="2600" b="1" dirty="0">
              <a:solidFill>
                <a:srgbClr val="FF0000"/>
              </a:solidFill>
            </a:endParaRPr>
          </a:p>
        </p:txBody>
      </p:sp>
      <p:cxnSp>
        <p:nvCxnSpPr>
          <p:cNvPr id="43" name="直線單箭頭接點 42"/>
          <p:cNvCxnSpPr/>
          <p:nvPr/>
        </p:nvCxnSpPr>
        <p:spPr>
          <a:xfrm>
            <a:off x="9592615" y="2702416"/>
            <a:ext cx="0" cy="3606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8276821" y="3073760"/>
            <a:ext cx="2616559" cy="558082"/>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所屬單位協調並提出書面說明</a:t>
            </a:r>
            <a:endParaRPr lang="en-US" altLang="zh-TW" dirty="0" smtClean="0"/>
          </a:p>
        </p:txBody>
      </p:sp>
      <p:sp>
        <p:nvSpPr>
          <p:cNvPr id="45" name="矩形 44"/>
          <p:cNvSpPr/>
          <p:nvPr/>
        </p:nvSpPr>
        <p:spPr>
          <a:xfrm>
            <a:off x="9691354" y="3715555"/>
            <a:ext cx="1330818" cy="313385"/>
          </a:xfrm>
          <a:prstGeom prst="rect">
            <a:avLst/>
          </a:prstGeom>
          <a:noFill/>
          <a:ln w="2540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dirty="0" smtClean="0"/>
              <a:t>30</a:t>
            </a:r>
            <a:r>
              <a:rPr lang="zh-TW" altLang="en-US" dirty="0" smtClean="0"/>
              <a:t>日以內</a:t>
            </a:r>
            <a:endParaRPr lang="zh-TW" altLang="en-US" dirty="0"/>
          </a:p>
        </p:txBody>
      </p:sp>
      <p:cxnSp>
        <p:nvCxnSpPr>
          <p:cNvPr id="46" name="直線單箭頭接點 45"/>
          <p:cNvCxnSpPr/>
          <p:nvPr/>
        </p:nvCxnSpPr>
        <p:spPr>
          <a:xfrm>
            <a:off x="9603347" y="3666185"/>
            <a:ext cx="0" cy="3606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8300432" y="4024651"/>
            <a:ext cx="2616559" cy="714774"/>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向學生申訴評議委員會會議申訴</a:t>
            </a:r>
            <a:endParaRPr lang="en-US" altLang="zh-TW" dirty="0" smtClean="0"/>
          </a:p>
        </p:txBody>
      </p:sp>
      <p:sp>
        <p:nvSpPr>
          <p:cNvPr id="48" name="矩形 47"/>
          <p:cNvSpPr/>
          <p:nvPr/>
        </p:nvSpPr>
        <p:spPr>
          <a:xfrm>
            <a:off x="8405613" y="6157353"/>
            <a:ext cx="2616559" cy="563166"/>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向教育部提行政救濟</a:t>
            </a:r>
            <a:endParaRPr lang="en-US" altLang="zh-TW" dirty="0" smtClean="0"/>
          </a:p>
        </p:txBody>
      </p:sp>
      <p:cxnSp>
        <p:nvCxnSpPr>
          <p:cNvPr id="49" name="直線單箭頭接點 48"/>
          <p:cNvCxnSpPr>
            <a:stCxn id="47" idx="2"/>
          </p:cNvCxnSpPr>
          <p:nvPr/>
        </p:nvCxnSpPr>
        <p:spPr>
          <a:xfrm flipH="1">
            <a:off x="9603348" y="4739425"/>
            <a:ext cx="5364" cy="14179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a:off x="7392473" y="2472744"/>
            <a:ext cx="12879" cy="394093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a:off x="6697014" y="2470597"/>
            <a:ext cx="682580" cy="214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flipH="1">
            <a:off x="6478074" y="6426557"/>
            <a:ext cx="914399" cy="1287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1" name="直線接點 60"/>
          <p:cNvCxnSpPr/>
          <p:nvPr/>
        </p:nvCxnSpPr>
        <p:spPr>
          <a:xfrm flipV="1">
            <a:off x="1661375" y="2534994"/>
            <a:ext cx="422856" cy="214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直線接點 65"/>
          <p:cNvCxnSpPr/>
          <p:nvPr/>
        </p:nvCxnSpPr>
        <p:spPr>
          <a:xfrm>
            <a:off x="1659228" y="2560750"/>
            <a:ext cx="12879" cy="394093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直線單箭頭接點 66"/>
          <p:cNvCxnSpPr/>
          <p:nvPr/>
        </p:nvCxnSpPr>
        <p:spPr>
          <a:xfrm>
            <a:off x="1661375" y="6490952"/>
            <a:ext cx="1249251"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接點 14"/>
          <p:cNvCxnSpPr>
            <a:stCxn id="6" idx="2"/>
          </p:cNvCxnSpPr>
          <p:nvPr/>
        </p:nvCxnSpPr>
        <p:spPr>
          <a:xfrm>
            <a:off x="6297769" y="1852413"/>
            <a:ext cx="0" cy="12664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16098" y="596900"/>
            <a:ext cx="8911687" cy="909928"/>
          </a:xfrm>
        </p:spPr>
        <p:txBody>
          <a:bodyPr>
            <a:normAutofit fontScale="90000"/>
          </a:bodyPr>
          <a:lstStyle/>
          <a:p>
            <a:r>
              <a:rPr lang="zh-TW" altLang="en-US" dirty="0" smtClean="0"/>
              <a:t>四、本校各類兼任助理工作型態表</a:t>
            </a:r>
            <a:br>
              <a:rPr lang="zh-TW" altLang="en-US" dirty="0" smtClean="0"/>
            </a:br>
            <a:endParaRPr lang="zh-TW" altLang="en-US" dirty="0"/>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3047170241"/>
              </p:ext>
            </p:extLst>
          </p:nvPr>
        </p:nvGraphicFramePr>
        <p:xfrm>
          <a:off x="1481071" y="1249250"/>
          <a:ext cx="10174310" cy="4829578"/>
        </p:xfrm>
        <a:graphic>
          <a:graphicData uri="http://schemas.openxmlformats.org/drawingml/2006/table">
            <a:tbl>
              <a:tblPr firstRow="1" bandRow="1">
                <a:tableStyleId>{69012ECD-51FC-41F1-AA8D-1B2483CD663E}</a:tableStyleId>
              </a:tblPr>
              <a:tblGrid>
                <a:gridCol w="2400625"/>
                <a:gridCol w="2253918"/>
                <a:gridCol w="2827401"/>
                <a:gridCol w="1507058"/>
                <a:gridCol w="1185308"/>
              </a:tblGrid>
              <a:tr h="613558">
                <a:tc>
                  <a:txBody>
                    <a:bodyPr/>
                    <a:lstStyle/>
                    <a:p>
                      <a:pPr algn="ctr"/>
                      <a:r>
                        <a:rPr lang="zh-TW" altLang="en-US" sz="2400" dirty="0" smtClean="0"/>
                        <a:t>職稱</a:t>
                      </a:r>
                      <a:endParaRPr lang="zh-TW" altLang="en-US" sz="2400" dirty="0"/>
                    </a:p>
                  </a:txBody>
                  <a:tcPr anchor="ctr"/>
                </a:tc>
                <a:tc>
                  <a:txBody>
                    <a:bodyPr/>
                    <a:lstStyle/>
                    <a:p>
                      <a:pPr algn="ctr"/>
                      <a:r>
                        <a:rPr lang="zh-TW" altLang="en-US" sz="2400" dirty="0" smtClean="0"/>
                        <a:t>經費來源</a:t>
                      </a:r>
                      <a:endParaRPr lang="zh-TW" altLang="en-US" sz="2400" dirty="0"/>
                    </a:p>
                  </a:txBody>
                  <a:tcPr anchor="ctr"/>
                </a:tc>
                <a:tc>
                  <a:txBody>
                    <a:bodyPr/>
                    <a:lstStyle/>
                    <a:p>
                      <a:pPr algn="ctr"/>
                      <a:r>
                        <a:rPr lang="zh-TW" altLang="en-US" sz="2400" dirty="0" smtClean="0"/>
                        <a:t>相關單位</a:t>
                      </a:r>
                      <a:endParaRPr lang="zh-TW" altLang="en-US" sz="2400" dirty="0"/>
                    </a:p>
                  </a:txBody>
                  <a:tcPr anchor="ctr"/>
                </a:tc>
                <a:tc>
                  <a:txBody>
                    <a:bodyPr/>
                    <a:lstStyle/>
                    <a:p>
                      <a:pPr algn="ctr"/>
                      <a:r>
                        <a:rPr lang="zh-TW" altLang="en-US" sz="2400" dirty="0" smtClean="0"/>
                        <a:t>勞務型</a:t>
                      </a:r>
                      <a:endParaRPr lang="zh-TW" altLang="en-US" sz="2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sz="2400" dirty="0" smtClean="0"/>
                        <a:t>學習型</a:t>
                      </a:r>
                    </a:p>
                  </a:txBody>
                  <a:tcPr anchor="ctr"/>
                </a:tc>
              </a:tr>
              <a:tr h="809312">
                <a:tc>
                  <a:txBody>
                    <a:bodyPr/>
                    <a:lstStyle/>
                    <a:p>
                      <a:pPr algn="ctr"/>
                      <a:r>
                        <a:rPr lang="zh-TW" altLang="en-US" dirty="0" smtClean="0"/>
                        <a:t>兼任研究助理</a:t>
                      </a:r>
                      <a:endParaRPr lang="en-US" altLang="zh-TW" dirty="0" smtClean="0"/>
                    </a:p>
                  </a:txBody>
                  <a:tcPr anchor="ctr"/>
                </a:tc>
                <a:tc>
                  <a:txBody>
                    <a:bodyPr/>
                    <a:lstStyle/>
                    <a:p>
                      <a:pPr algn="ctr"/>
                      <a:r>
                        <a:rPr lang="zh-TW" altLang="en-US" dirty="0" smtClean="0"/>
                        <a:t>研究計畫案</a:t>
                      </a:r>
                      <a:endParaRPr lang="zh-TW" altLang="en-US" dirty="0"/>
                    </a:p>
                  </a:txBody>
                  <a:tcPr anchor="ctr"/>
                </a:tc>
                <a:tc>
                  <a:txBody>
                    <a:bodyPr/>
                    <a:lstStyle/>
                    <a:p>
                      <a:pPr algn="ctr"/>
                      <a:r>
                        <a:rPr lang="zh-TW" altLang="en-US" dirty="0" smtClean="0"/>
                        <a:t>研究計畫案</a:t>
                      </a:r>
                      <a:endParaRPr lang="en-US" altLang="zh-TW" dirty="0" smtClean="0"/>
                    </a:p>
                    <a:p>
                      <a:pPr algn="ctr"/>
                      <a:r>
                        <a:rPr lang="zh-TW" altLang="en-US" dirty="0" smtClean="0"/>
                        <a:t>執行單位</a:t>
                      </a:r>
                      <a:endParaRPr lang="zh-TW" altLang="en-US" dirty="0"/>
                    </a:p>
                  </a:txBody>
                  <a:tcPr anchor="ctr"/>
                </a:tc>
                <a:tc>
                  <a:txBody>
                    <a:bodyPr/>
                    <a:lstStyle/>
                    <a:p>
                      <a:pPr algn="ctr"/>
                      <a:r>
                        <a:rPr lang="zh-TW" altLang="en-US" dirty="0" smtClean="0">
                          <a:sym typeface="Wingdings" panose="05000000000000000000" pitchFamily="2" charset="2"/>
                        </a:rPr>
                        <a:t></a:t>
                      </a:r>
                      <a:endParaRPr lang="zh-TW" alt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sym typeface="Wingdings" panose="05000000000000000000" pitchFamily="2" charset="2"/>
                        </a:rPr>
                        <a:t></a:t>
                      </a:r>
                    </a:p>
                  </a:txBody>
                  <a:tcPr anchor="ctr"/>
                </a:tc>
              </a:tr>
              <a:tr h="736270">
                <a:tc>
                  <a:txBody>
                    <a:bodyPr/>
                    <a:lstStyle/>
                    <a:p>
                      <a:pPr algn="ctr"/>
                      <a:r>
                        <a:rPr lang="zh-TW" altLang="en-US" dirty="0" smtClean="0"/>
                        <a:t>研究計畫臨時工</a:t>
                      </a:r>
                      <a:endParaRPr lang="zh-TW" alt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t>研究計畫案</a:t>
                      </a:r>
                    </a:p>
                  </a:txBody>
                  <a:tcPr anchor="ctr"/>
                </a:tc>
                <a:tc>
                  <a:txBody>
                    <a:bodyPr/>
                    <a:lstStyle/>
                    <a:p>
                      <a:pPr algn="ctr"/>
                      <a:r>
                        <a:rPr lang="zh-TW" altLang="en-US" dirty="0" smtClean="0"/>
                        <a:t>研究計畫案</a:t>
                      </a:r>
                      <a:endParaRPr lang="en-US" altLang="zh-TW" dirty="0" smtClean="0"/>
                    </a:p>
                    <a:p>
                      <a:pPr algn="ctr"/>
                      <a:r>
                        <a:rPr lang="zh-TW" altLang="en-US" dirty="0" smtClean="0"/>
                        <a:t>執行單位</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sym typeface="Wingdings" panose="05000000000000000000" pitchFamily="2" charset="2"/>
                        </a:rPr>
                        <a:t></a:t>
                      </a:r>
                      <a:endParaRPr lang="zh-TW" altLang="en-US" dirty="0" smtClean="0"/>
                    </a:p>
                  </a:txBody>
                  <a:tcPr anchor="ctr"/>
                </a:tc>
                <a:tc>
                  <a:txBody>
                    <a:bodyPr/>
                    <a:lstStyle/>
                    <a:p>
                      <a:pPr algn="ctr"/>
                      <a:endParaRPr lang="zh-TW" altLang="en-US" dirty="0"/>
                    </a:p>
                  </a:txBody>
                  <a:tcPr anchor="ctr"/>
                </a:tc>
              </a:tr>
              <a:tr h="1051814">
                <a:tc>
                  <a:txBody>
                    <a:bodyPr/>
                    <a:lstStyle/>
                    <a:p>
                      <a:pPr algn="ctr"/>
                      <a:r>
                        <a:rPr lang="zh-TW" altLang="en-US" dirty="0" smtClean="0"/>
                        <a:t>兼任教學助理</a:t>
                      </a:r>
                      <a:endParaRPr lang="zh-TW" alt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t>教學卓越計畫經費</a:t>
                      </a:r>
                    </a:p>
                    <a:p>
                      <a:pPr algn="ctr"/>
                      <a:r>
                        <a:rPr lang="zh-TW" altLang="en-US" dirty="0" smtClean="0"/>
                        <a:t>教育部補助款</a:t>
                      </a:r>
                      <a:endParaRPr lang="en-US" altLang="zh-TW" dirty="0" smtClean="0"/>
                    </a:p>
                    <a:p>
                      <a:pPr algn="ctr"/>
                      <a:r>
                        <a:rPr lang="zh-TW" altLang="en-US" dirty="0" smtClean="0"/>
                        <a:t>校內預算</a:t>
                      </a:r>
                      <a:endParaRPr lang="en-US" altLang="zh-TW" dirty="0" smtClean="0"/>
                    </a:p>
                  </a:txBody>
                  <a:tcPr anchor="ctr"/>
                </a:tc>
                <a:tc>
                  <a:txBody>
                    <a:bodyPr/>
                    <a:lstStyle/>
                    <a:p>
                      <a:pPr algn="ctr"/>
                      <a:r>
                        <a:rPr lang="zh-TW" altLang="en-US" dirty="0" smtClean="0"/>
                        <a:t>教務處</a:t>
                      </a:r>
                      <a:endParaRPr lang="zh-TW" altLang="en-US" dirty="0"/>
                    </a:p>
                  </a:txBody>
                  <a:tcPr anchor="ctr"/>
                </a:tc>
                <a:tc>
                  <a:txBody>
                    <a:bodyPr/>
                    <a:lstStyle/>
                    <a:p>
                      <a:pPr algn="ctr"/>
                      <a:endParaRPr lang="zh-TW" alt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sym typeface="Wingdings" panose="05000000000000000000" pitchFamily="2" charset="2"/>
                        </a:rPr>
                        <a:t></a:t>
                      </a:r>
                      <a:endParaRPr lang="zh-TW" altLang="en-US" dirty="0" smtClean="0"/>
                    </a:p>
                  </a:txBody>
                  <a:tcPr anchor="ctr"/>
                </a:tc>
              </a:tr>
              <a:tr h="809312">
                <a:tc>
                  <a:txBody>
                    <a:bodyPr/>
                    <a:lstStyle/>
                    <a:p>
                      <a:pPr algn="ctr"/>
                      <a:r>
                        <a:rPr lang="zh-TW" altLang="en-US" dirty="0" smtClean="0"/>
                        <a:t>生活學習服務生</a:t>
                      </a:r>
                      <a:endParaRPr lang="zh-TW" altLang="en-US" dirty="0"/>
                    </a:p>
                  </a:txBody>
                  <a:tcPr anchor="ctr"/>
                </a:tc>
                <a:tc>
                  <a:txBody>
                    <a:bodyPr/>
                    <a:lstStyle/>
                    <a:p>
                      <a:pPr algn="ctr"/>
                      <a:r>
                        <a:rPr lang="zh-TW" altLang="en-US" dirty="0" smtClean="0"/>
                        <a:t>教育部補助款</a:t>
                      </a:r>
                      <a:endParaRPr lang="en-US" altLang="zh-TW"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t>校內預算</a:t>
                      </a:r>
                      <a:endParaRPr lang="en-US" altLang="zh-TW" dirty="0" smtClean="0"/>
                    </a:p>
                  </a:txBody>
                  <a:tcPr anchor="ctr"/>
                </a:tc>
                <a:tc>
                  <a:txBody>
                    <a:bodyPr/>
                    <a:lstStyle/>
                    <a:p>
                      <a:pPr algn="ctr"/>
                      <a:r>
                        <a:rPr lang="zh-TW" altLang="en-US" dirty="0" smtClean="0"/>
                        <a:t>學務處</a:t>
                      </a:r>
                      <a:endParaRPr lang="zh-TW" altLang="en-US" dirty="0"/>
                    </a:p>
                  </a:txBody>
                  <a:tcPr anchor="ctr"/>
                </a:tc>
                <a:tc>
                  <a:txBody>
                    <a:bodyPr/>
                    <a:lstStyle/>
                    <a:p>
                      <a:pPr algn="ctr"/>
                      <a:endParaRPr lang="zh-TW" alt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sym typeface="Wingdings" panose="05000000000000000000" pitchFamily="2" charset="2"/>
                        </a:rPr>
                        <a:t></a:t>
                      </a:r>
                      <a:endParaRPr lang="zh-TW" altLang="en-US" dirty="0" smtClean="0"/>
                    </a:p>
                  </a:txBody>
                  <a:tcPr anchor="ctr"/>
                </a:tc>
              </a:tr>
              <a:tr h="809312">
                <a:tc>
                  <a:txBody>
                    <a:bodyPr/>
                    <a:lstStyle/>
                    <a:p>
                      <a:pPr algn="ctr"/>
                      <a:r>
                        <a:rPr lang="zh-TW" altLang="en-US" dirty="0" smtClean="0"/>
                        <a:t>學生臨時工</a:t>
                      </a:r>
                      <a:endParaRPr lang="zh-TW" altLang="en-US" dirty="0"/>
                    </a:p>
                  </a:txBody>
                  <a:tcPr anchor="ctr"/>
                </a:tc>
                <a:tc>
                  <a:txBody>
                    <a:bodyPr/>
                    <a:lstStyle/>
                    <a:p>
                      <a:pPr algn="ctr"/>
                      <a:r>
                        <a:rPr lang="zh-TW" altLang="en-US" dirty="0" smtClean="0"/>
                        <a:t>校內預算</a:t>
                      </a:r>
                      <a:endParaRPr lang="zh-TW" altLang="en-US" dirty="0"/>
                    </a:p>
                  </a:txBody>
                  <a:tcPr anchor="ctr"/>
                </a:tc>
                <a:tc>
                  <a:txBody>
                    <a:bodyPr/>
                    <a:lstStyle/>
                    <a:p>
                      <a:pPr algn="ctr"/>
                      <a:r>
                        <a:rPr lang="zh-TW" altLang="en-US" dirty="0" smtClean="0"/>
                        <a:t>各單位</a:t>
                      </a:r>
                      <a:endParaRPr lang="zh-TW" alt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zh-TW" altLang="en-US" dirty="0" smtClean="0">
                          <a:sym typeface="Wingdings" panose="05000000000000000000" pitchFamily="2" charset="2"/>
                        </a:rPr>
                        <a:t></a:t>
                      </a:r>
                      <a:endParaRPr lang="zh-TW" altLang="en-US" dirty="0" smtClean="0"/>
                    </a:p>
                  </a:txBody>
                  <a:tcPr anchor="ctr"/>
                </a:tc>
                <a:tc>
                  <a:txBody>
                    <a:bodyPr/>
                    <a:lstStyle/>
                    <a:p>
                      <a:pPr algn="ctr"/>
                      <a:endParaRPr lang="zh-TW" altLang="en-US" dirty="0"/>
                    </a:p>
                  </a:txBody>
                  <a:tcPr anchor="ctr"/>
                </a:tc>
              </a:tr>
            </a:tbl>
          </a:graphicData>
        </a:graphic>
      </p:graphicFrame>
    </p:spTree>
    <p:extLst>
      <p:ext uri="{BB962C8B-B14F-4D97-AF65-F5344CB8AC3E}">
        <p14:creationId xmlns:p14="http://schemas.microsoft.com/office/powerpoint/2010/main" val="1184770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609859" y="476518"/>
            <a:ext cx="10419009" cy="875763"/>
          </a:xfrm>
        </p:spPr>
        <p:txBody>
          <a:bodyPr>
            <a:normAutofit fontScale="90000"/>
          </a:bodyPr>
          <a:lstStyle/>
          <a:p>
            <a:r>
              <a:rPr lang="zh-TW" altLang="en-US" dirty="0" smtClean="0"/>
              <a:t>五、學生</a:t>
            </a:r>
            <a:r>
              <a:rPr lang="zh-TW" altLang="en-US" dirty="0"/>
              <a:t>兼任助理學習與勞僱型分流標準作業流程</a:t>
            </a:r>
            <a:r>
              <a:rPr lang="en-US" altLang="zh-TW" sz="2600" dirty="0" smtClean="0"/>
              <a:t>(1/</a:t>
            </a:r>
            <a:r>
              <a:rPr lang="zh-TW" altLang="en-US" sz="2600" dirty="0" smtClean="0"/>
              <a:t>４</a:t>
            </a:r>
            <a:r>
              <a:rPr lang="en-US" altLang="zh-TW" sz="2600" dirty="0" smtClean="0"/>
              <a:t>)</a:t>
            </a:r>
            <a:endParaRPr lang="zh-TW" sz="2600" dirty="0"/>
          </a:p>
        </p:txBody>
      </p:sp>
      <p:sp>
        <p:nvSpPr>
          <p:cNvPr id="9" name="文字版面配置區 8"/>
          <p:cNvSpPr>
            <a:spLocks noGrp="1"/>
          </p:cNvSpPr>
          <p:nvPr>
            <p:ph type="body" idx="1"/>
          </p:nvPr>
        </p:nvSpPr>
        <p:spPr>
          <a:xfrm>
            <a:off x="7547020" y="1032546"/>
            <a:ext cx="4250028" cy="576262"/>
          </a:xfrm>
        </p:spPr>
        <p:txBody>
          <a:bodyPr/>
          <a:lstStyle/>
          <a:p>
            <a:pPr>
              <a:buFont typeface="Arial" pitchFamily="34" charset="0"/>
              <a:buChar char="•"/>
            </a:pPr>
            <a:r>
              <a:rPr lang="zh-TW" altLang="en-US" b="1" dirty="0" smtClean="0">
                <a:solidFill>
                  <a:schemeClr val="tx1"/>
                </a:solidFill>
              </a:rPr>
              <a:t>標準作業流程完整版</a:t>
            </a:r>
            <a:r>
              <a:rPr lang="en-US" altLang="zh-TW" sz="2000" b="1" dirty="0" smtClean="0">
                <a:solidFill>
                  <a:schemeClr val="tx1"/>
                </a:solidFill>
              </a:rPr>
              <a:t>(</a:t>
            </a:r>
            <a:r>
              <a:rPr lang="zh-TW" altLang="en-US" sz="2000" b="1" dirty="0" smtClean="0">
                <a:solidFill>
                  <a:schemeClr val="tx1"/>
                </a:solidFill>
                <a:hlinkClick r:id="rId2" action="ppaction://hlinkfile"/>
              </a:rPr>
              <a:t>檔案連結</a:t>
            </a:r>
            <a:r>
              <a:rPr lang="en-US" altLang="zh-TW" sz="2000" b="1" dirty="0" smtClean="0">
                <a:solidFill>
                  <a:schemeClr val="tx1"/>
                </a:solidFill>
              </a:rPr>
              <a:t>)</a:t>
            </a:r>
            <a:endParaRPr lang="zh-TW" altLang="en-US" sz="2000" b="1" dirty="0">
              <a:solidFill>
                <a:schemeClr val="tx1"/>
              </a:solidFill>
            </a:endParaRPr>
          </a:p>
        </p:txBody>
      </p:sp>
      <p:sp>
        <p:nvSpPr>
          <p:cNvPr id="5" name="圓角矩形 4"/>
          <p:cNvSpPr/>
          <p:nvPr/>
        </p:nvSpPr>
        <p:spPr>
          <a:xfrm>
            <a:off x="5125791" y="1210615"/>
            <a:ext cx="2112135" cy="643943"/>
          </a:xfrm>
          <a:prstGeom prst="round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dirty="0" smtClean="0">
                <a:solidFill>
                  <a:schemeClr val="tx1"/>
                </a:solidFill>
              </a:rPr>
              <a:t>學生兼任助理</a:t>
            </a:r>
            <a:endParaRPr lang="zh-TW" altLang="en-US" sz="2200" dirty="0"/>
          </a:p>
        </p:txBody>
      </p:sp>
      <p:cxnSp>
        <p:nvCxnSpPr>
          <p:cNvPr id="7" name="直線單箭頭接點 6"/>
          <p:cNvCxnSpPr>
            <a:stCxn id="5" idx="2"/>
          </p:cNvCxnSpPr>
          <p:nvPr/>
        </p:nvCxnSpPr>
        <p:spPr>
          <a:xfrm>
            <a:off x="6181859" y="1854558"/>
            <a:ext cx="0" cy="5924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流程圖: 決策 7"/>
          <p:cNvSpPr/>
          <p:nvPr/>
        </p:nvSpPr>
        <p:spPr>
          <a:xfrm>
            <a:off x="3953814" y="2434109"/>
            <a:ext cx="4494727" cy="1107582"/>
          </a:xfrm>
          <a:prstGeom prst="flowChartDecision">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dirty="0" smtClean="0">
                <a:solidFill>
                  <a:schemeClr val="tx1"/>
                </a:solidFill>
              </a:rPr>
              <a:t>學生兼任助理型態確認</a:t>
            </a:r>
            <a:endParaRPr lang="zh-TW" altLang="en-US" sz="2200" dirty="0">
              <a:solidFill>
                <a:schemeClr val="tx1"/>
              </a:solidFill>
            </a:endParaRPr>
          </a:p>
        </p:txBody>
      </p:sp>
      <p:cxnSp>
        <p:nvCxnSpPr>
          <p:cNvPr id="18" name="直線接點 17"/>
          <p:cNvCxnSpPr/>
          <p:nvPr/>
        </p:nvCxnSpPr>
        <p:spPr>
          <a:xfrm>
            <a:off x="8457037" y="2984073"/>
            <a:ext cx="1133341"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2813944" y="2981927"/>
            <a:ext cx="1133341" cy="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970466" y="2279560"/>
            <a:ext cx="2369713" cy="61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屬課程學習或服務等</a:t>
            </a:r>
            <a:endParaRPr lang="en-US" altLang="zh-TW" dirty="0" smtClean="0">
              <a:solidFill>
                <a:schemeClr val="tx1"/>
              </a:solidFill>
            </a:endParaRPr>
          </a:p>
          <a:p>
            <a:pPr algn="ctr"/>
            <a:r>
              <a:rPr lang="zh-TW" altLang="en-US" dirty="0" smtClean="0">
                <a:solidFill>
                  <a:schemeClr val="tx1"/>
                </a:solidFill>
              </a:rPr>
              <a:t>以學習為主要目的</a:t>
            </a:r>
            <a:endParaRPr lang="zh-TW" altLang="en-US" dirty="0">
              <a:solidFill>
                <a:schemeClr val="tx1"/>
              </a:solidFill>
            </a:endParaRPr>
          </a:p>
        </p:txBody>
      </p:sp>
      <p:sp>
        <p:nvSpPr>
          <p:cNvPr id="23" name="矩形 22"/>
          <p:cNvSpPr/>
          <p:nvPr/>
        </p:nvSpPr>
        <p:spPr>
          <a:xfrm>
            <a:off x="8163060" y="2328930"/>
            <a:ext cx="1908219" cy="61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有提供勞務獲取報酬之工作事實</a:t>
            </a:r>
            <a:endParaRPr lang="zh-TW" altLang="en-US" dirty="0">
              <a:solidFill>
                <a:schemeClr val="tx1"/>
              </a:solidFill>
            </a:endParaRPr>
          </a:p>
        </p:txBody>
      </p:sp>
      <p:cxnSp>
        <p:nvCxnSpPr>
          <p:cNvPr id="25" name="直線單箭頭接點 24"/>
          <p:cNvCxnSpPr/>
          <p:nvPr/>
        </p:nvCxnSpPr>
        <p:spPr>
          <a:xfrm>
            <a:off x="2783632" y="2971195"/>
            <a:ext cx="0" cy="5760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880315" y="3567448"/>
            <a:ext cx="1957589" cy="643944"/>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學習型兼任助理</a:t>
            </a:r>
            <a:endParaRPr lang="zh-TW" altLang="en-US" dirty="0"/>
          </a:p>
        </p:txBody>
      </p:sp>
      <p:sp>
        <p:nvSpPr>
          <p:cNvPr id="28" name="矩形 27"/>
          <p:cNvSpPr/>
          <p:nvPr/>
        </p:nvSpPr>
        <p:spPr>
          <a:xfrm>
            <a:off x="8613819" y="3552423"/>
            <a:ext cx="1957589" cy="643944"/>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勞僱型兼任助理</a:t>
            </a:r>
            <a:endParaRPr lang="zh-TW" altLang="en-US" dirty="0"/>
          </a:p>
        </p:txBody>
      </p:sp>
      <p:cxnSp>
        <p:nvCxnSpPr>
          <p:cNvPr id="33" name="直線單箭頭接點 32"/>
          <p:cNvCxnSpPr/>
          <p:nvPr/>
        </p:nvCxnSpPr>
        <p:spPr>
          <a:xfrm>
            <a:off x="9607289" y="2969049"/>
            <a:ext cx="0" cy="5760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a:xfrm>
            <a:off x="1194760" y="4562984"/>
            <a:ext cx="34563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直線單箭頭接點 39"/>
          <p:cNvCxnSpPr/>
          <p:nvPr/>
        </p:nvCxnSpPr>
        <p:spPr>
          <a:xfrm>
            <a:off x="2781486" y="4218299"/>
            <a:ext cx="351" cy="8173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2" name="直線單箭頭接點 41"/>
          <p:cNvCxnSpPr/>
          <p:nvPr/>
        </p:nvCxnSpPr>
        <p:spPr>
          <a:xfrm>
            <a:off x="4633897" y="4551003"/>
            <a:ext cx="2497" cy="5103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5" name="直線單箭頭接點 44"/>
          <p:cNvCxnSpPr/>
          <p:nvPr/>
        </p:nvCxnSpPr>
        <p:spPr>
          <a:xfrm>
            <a:off x="1193091" y="4548857"/>
            <a:ext cx="2497" cy="5103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626772" y="5031346"/>
            <a:ext cx="1305060" cy="867177"/>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學習型</a:t>
            </a:r>
            <a:endParaRPr lang="en-US" altLang="zh-TW" dirty="0" smtClean="0"/>
          </a:p>
          <a:p>
            <a:pPr algn="ctr"/>
            <a:r>
              <a:rPr lang="zh-TW" altLang="en-US" dirty="0" smtClean="0"/>
              <a:t>計畫助理</a:t>
            </a:r>
            <a:endParaRPr lang="zh-TW" altLang="en-US" dirty="0"/>
          </a:p>
        </p:txBody>
      </p:sp>
      <p:sp>
        <p:nvSpPr>
          <p:cNvPr id="47" name="矩形 46"/>
          <p:cNvSpPr/>
          <p:nvPr/>
        </p:nvSpPr>
        <p:spPr>
          <a:xfrm>
            <a:off x="2054180" y="5042079"/>
            <a:ext cx="1603420" cy="867177"/>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服務學習</a:t>
            </a:r>
            <a:endParaRPr lang="en-US" altLang="zh-TW" dirty="0" smtClean="0"/>
          </a:p>
          <a:p>
            <a:pPr algn="ctr"/>
            <a:r>
              <a:rPr lang="zh-TW" altLang="en-US" dirty="0" smtClean="0"/>
              <a:t>生活學習服務</a:t>
            </a:r>
            <a:endParaRPr lang="zh-TW" altLang="en-US" dirty="0"/>
          </a:p>
        </p:txBody>
      </p:sp>
      <p:sp>
        <p:nvSpPr>
          <p:cNvPr id="48" name="矩形 47"/>
          <p:cNvSpPr/>
          <p:nvPr/>
        </p:nvSpPr>
        <p:spPr>
          <a:xfrm>
            <a:off x="3867955" y="5061397"/>
            <a:ext cx="1305060" cy="832833"/>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學習型</a:t>
            </a:r>
            <a:endParaRPr lang="en-US" altLang="zh-TW" dirty="0" smtClean="0"/>
          </a:p>
          <a:p>
            <a:pPr algn="ctr"/>
            <a:r>
              <a:rPr lang="zh-TW" altLang="en-US" dirty="0" smtClean="0"/>
              <a:t>教學助理</a:t>
            </a:r>
            <a:endParaRPr lang="zh-TW" altLang="en-US" dirty="0"/>
          </a:p>
        </p:txBody>
      </p:sp>
      <p:cxnSp>
        <p:nvCxnSpPr>
          <p:cNvPr id="49" name="直線接點 48"/>
          <p:cNvCxnSpPr/>
          <p:nvPr/>
        </p:nvCxnSpPr>
        <p:spPr>
          <a:xfrm>
            <a:off x="7735081" y="4509322"/>
            <a:ext cx="345638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直線單箭頭接點 49"/>
          <p:cNvCxnSpPr/>
          <p:nvPr/>
        </p:nvCxnSpPr>
        <p:spPr>
          <a:xfrm>
            <a:off x="11212854" y="4510220"/>
            <a:ext cx="2497" cy="5103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1" name="直線單箭頭接點 50"/>
          <p:cNvCxnSpPr/>
          <p:nvPr/>
        </p:nvCxnSpPr>
        <p:spPr>
          <a:xfrm>
            <a:off x="7733412" y="4508073"/>
            <a:ext cx="2497" cy="5103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3" name="直線接點 52"/>
          <p:cNvCxnSpPr>
            <a:stCxn id="28" idx="2"/>
          </p:cNvCxnSpPr>
          <p:nvPr/>
        </p:nvCxnSpPr>
        <p:spPr>
          <a:xfrm>
            <a:off x="9592614" y="4196367"/>
            <a:ext cx="2147" cy="33699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6890197" y="5016321"/>
            <a:ext cx="1453167" cy="867177"/>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勞僱型</a:t>
            </a:r>
            <a:endParaRPr lang="en-US" altLang="zh-TW" dirty="0" smtClean="0"/>
          </a:p>
          <a:p>
            <a:pPr algn="ctr"/>
            <a:r>
              <a:rPr lang="zh-TW" altLang="en-US" dirty="0" smtClean="0"/>
              <a:t>計畫助理</a:t>
            </a:r>
            <a:endParaRPr lang="zh-TW" altLang="en-US" dirty="0"/>
          </a:p>
        </p:txBody>
      </p:sp>
      <p:sp>
        <p:nvSpPr>
          <p:cNvPr id="55" name="矩形 54"/>
          <p:cNvSpPr/>
          <p:nvPr/>
        </p:nvSpPr>
        <p:spPr>
          <a:xfrm>
            <a:off x="10416862" y="5027053"/>
            <a:ext cx="1453167" cy="867177"/>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dirty="0" smtClean="0"/>
              <a:t>計畫</a:t>
            </a:r>
            <a:r>
              <a:rPr lang="en-US" altLang="zh-TW" dirty="0" smtClean="0"/>
              <a:t>/</a:t>
            </a:r>
            <a:r>
              <a:rPr lang="zh-TW" altLang="en-US" dirty="0" smtClean="0"/>
              <a:t>單位</a:t>
            </a:r>
            <a:endParaRPr lang="en-US" altLang="zh-TW" dirty="0" smtClean="0"/>
          </a:p>
          <a:p>
            <a:pPr algn="ctr"/>
            <a:r>
              <a:rPr lang="zh-TW" altLang="en-US" dirty="0" smtClean="0"/>
              <a:t>臨時工</a:t>
            </a:r>
            <a:endParaRPr lang="zh-TW" altLang="en-US" dirty="0"/>
          </a:p>
        </p:txBody>
      </p:sp>
      <p:cxnSp>
        <p:nvCxnSpPr>
          <p:cNvPr id="61" name="直線單箭頭接點 60"/>
          <p:cNvCxnSpPr/>
          <p:nvPr/>
        </p:nvCxnSpPr>
        <p:spPr>
          <a:xfrm>
            <a:off x="6207616" y="2125014"/>
            <a:ext cx="113334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2" name="矩形 61"/>
          <p:cNvSpPr/>
          <p:nvPr/>
        </p:nvSpPr>
        <p:spPr>
          <a:xfrm>
            <a:off x="7358950" y="1771855"/>
            <a:ext cx="3819912" cy="618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u="sng" dirty="0" smtClean="0">
                <a:solidFill>
                  <a:schemeClr val="tx1"/>
                </a:solidFill>
              </a:rPr>
              <a:t>填寫兼任助理型態同意書</a:t>
            </a:r>
            <a:r>
              <a:rPr lang="en-US" altLang="zh-TW" b="1" u="sng" dirty="0" smtClean="0">
                <a:solidFill>
                  <a:schemeClr val="tx1"/>
                </a:solidFill>
              </a:rPr>
              <a:t>(</a:t>
            </a:r>
            <a:r>
              <a:rPr lang="zh-TW" altLang="en-US" b="1" u="sng" dirty="0" smtClean="0">
                <a:solidFill>
                  <a:schemeClr val="tx1"/>
                </a:solidFill>
                <a:hlinkClick r:id="rId3" action="ppaction://hlinkfile"/>
              </a:rPr>
              <a:t>檔案連結</a:t>
            </a:r>
            <a:r>
              <a:rPr lang="en-US" altLang="zh-TW" b="1" u="sng" dirty="0" smtClean="0">
                <a:solidFill>
                  <a:schemeClr val="tx1"/>
                </a:solidFill>
              </a:rPr>
              <a:t>)</a:t>
            </a:r>
            <a:endParaRPr lang="zh-TW" altLang="en-US" b="1" u="sng"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3348</Words>
  <Application>Microsoft Office PowerPoint</Application>
  <PresentationFormat>寬螢幕</PresentationFormat>
  <Paragraphs>348</Paragraphs>
  <Slides>29</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29</vt:i4>
      </vt:variant>
    </vt:vector>
  </HeadingPairs>
  <TitlesOfParts>
    <vt:vector size="36" baseType="lpstr">
      <vt:lpstr>Microsoft JhengHei UI</vt:lpstr>
      <vt:lpstr>微軟正黑體</vt:lpstr>
      <vt:lpstr>Arial</vt:lpstr>
      <vt:lpstr>Century Gothic</vt:lpstr>
      <vt:lpstr>Wingdings</vt:lpstr>
      <vt:lpstr>Wingdings 3</vt:lpstr>
      <vt:lpstr>絲縷</vt:lpstr>
      <vt:lpstr>亞洲大學  學生兼任助理學習與勞動權益 保障宣導說明會</vt:lpstr>
      <vt:lpstr>簡報大綱</vt:lpstr>
      <vt:lpstr>一、緣起</vt:lpstr>
      <vt:lpstr>二、全校性處理規範制訂</vt:lpstr>
      <vt:lpstr>三、全校性處理規範重點(1/3)</vt:lpstr>
      <vt:lpstr>三、全校性處理規範重點(2/3)</vt:lpstr>
      <vt:lpstr>三、全校性處理規範重點(3/3)</vt:lpstr>
      <vt:lpstr>四、本校各類兼任助理工作型態表 </vt:lpstr>
      <vt:lpstr>五、學生兼任助理學習與勞僱型分流標準作業流程(1/４)</vt:lpstr>
      <vt:lpstr>五、學生兼任助理學習與勞僱型分流標準作業流程(2/４)</vt:lpstr>
      <vt:lpstr>五、學生兼任助理學習與勞僱型分流標準作業流程(３/４)</vt:lpstr>
      <vt:lpstr>五、學生兼任助理學習與勞僱型分流標準作業流程(４/４)</vt:lpstr>
      <vt:lpstr>學習型教學助教 (TA)制度配套方案</vt:lpstr>
      <vt:lpstr>PowerPoint 簡報</vt:lpstr>
      <vt:lpstr>生活學習執行與實施方式</vt:lpstr>
      <vt:lpstr>PowerPoint 簡報</vt:lpstr>
      <vt:lpstr>研究助教(RA)制度配套方案</vt:lpstr>
      <vt:lpstr>PowerPoint 簡報</vt:lpstr>
      <vt:lpstr>PowerPoint 簡報</vt:lpstr>
      <vt:lpstr>勞健保納保相關應注意事項</vt:lpstr>
      <vt:lpstr>六、本校相關因應配套作法_勞健保投保方式</vt:lpstr>
      <vt:lpstr>六、本校相關因應配套作法_勞工退休金提繳率</vt:lpstr>
      <vt:lpstr>PowerPoint 簡報</vt:lpstr>
      <vt:lpstr>六、本校相關因應配套作法_勞健保投保方式 </vt:lpstr>
      <vt:lpstr>七、應注意事項(1/3)</vt:lpstr>
      <vt:lpstr>七、應注意事項(2/3)</vt:lpstr>
      <vt:lpstr>七、應注意事項(3/3)</vt:lpstr>
      <vt:lpstr>意見交流　Q&amp;A</vt:lpstr>
      <vt:lpstr>謝謝聆聽　敬請指教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2015-09-11T02:25:54Z</dcterms:created>
  <dcterms:modified xsi:type="dcterms:W3CDTF">2015-09-15T02:29:30Z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